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6"/>
  </p:notesMasterIdLst>
  <p:handoutMasterIdLst>
    <p:handoutMasterId r:id="rId17"/>
  </p:handoutMasterIdLst>
  <p:sldIdLst>
    <p:sldId id="256" r:id="rId2"/>
    <p:sldId id="257" r:id="rId3"/>
    <p:sldId id="258" r:id="rId4"/>
    <p:sldId id="264" r:id="rId5"/>
    <p:sldId id="269" r:id="rId6"/>
    <p:sldId id="266" r:id="rId7"/>
    <p:sldId id="260" r:id="rId8"/>
    <p:sldId id="265" r:id="rId9"/>
    <p:sldId id="261" r:id="rId10"/>
    <p:sldId id="267" r:id="rId11"/>
    <p:sldId id="262" r:id="rId12"/>
    <p:sldId id="263" r:id="rId13"/>
    <p:sldId id="268" r:id="rId14"/>
    <p:sldId id="25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94" autoAdjust="0"/>
  </p:normalViewPr>
  <p:slideViewPr>
    <p:cSldViewPr snapToGrid="0">
      <p:cViewPr varScale="1">
        <p:scale>
          <a:sx n="72" d="100"/>
          <a:sy n="72" d="100"/>
        </p:scale>
        <p:origin x="1104" y="58"/>
      </p:cViewPr>
      <p:guideLst/>
    </p:cSldViewPr>
  </p:slideViewPr>
  <p:outlineViewPr>
    <p:cViewPr>
      <p:scale>
        <a:sx n="33" d="100"/>
        <a:sy n="33" d="100"/>
      </p:scale>
      <p:origin x="0" y="-11372"/>
    </p:cViewPr>
  </p:outlineViewPr>
  <p:notesTextViewPr>
    <p:cViewPr>
      <p:scale>
        <a:sx n="1" d="1"/>
        <a:sy n="1" d="1"/>
      </p:scale>
      <p:origin x="0" y="0"/>
    </p:cViewPr>
  </p:notesTextViewPr>
  <p:notesViewPr>
    <p:cSldViewPr snapToGrid="0">
      <p:cViewPr varScale="1">
        <p:scale>
          <a:sx n="63" d="100"/>
          <a:sy n="63" d="100"/>
        </p:scale>
        <p:origin x="320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10AAF1-9702-1E5F-9424-3AEADA12BC7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a:extLst>
              <a:ext uri="{FF2B5EF4-FFF2-40B4-BE49-F238E27FC236}">
                <a16:creationId xmlns:a16="http://schemas.microsoft.com/office/drawing/2014/main" id="{332F733E-3F71-8120-71A5-E5EFA2B80C3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629D57-4DA9-4B9F-89EC-CEE113ECDE9A}" type="datetimeFigureOut">
              <a:rPr lang="en-IE" smtClean="0"/>
              <a:t>10/12/2025</a:t>
            </a:fld>
            <a:endParaRPr lang="en-IE"/>
          </a:p>
        </p:txBody>
      </p:sp>
      <p:sp>
        <p:nvSpPr>
          <p:cNvPr id="4" name="Footer Placeholder 3">
            <a:extLst>
              <a:ext uri="{FF2B5EF4-FFF2-40B4-BE49-F238E27FC236}">
                <a16:creationId xmlns:a16="http://schemas.microsoft.com/office/drawing/2014/main" id="{14AD2C82-A1A5-D4EB-EEC6-C58C9A592A3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a:extLst>
              <a:ext uri="{FF2B5EF4-FFF2-40B4-BE49-F238E27FC236}">
                <a16:creationId xmlns:a16="http://schemas.microsoft.com/office/drawing/2014/main" id="{280166CC-BFE4-BC55-120C-0D42AF472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B9649B-A5B4-450B-A5C7-91FF3D2485E9}" type="slidenum">
              <a:rPr lang="en-IE" smtClean="0"/>
              <a:t>‹#›</a:t>
            </a:fld>
            <a:endParaRPr lang="en-IE"/>
          </a:p>
        </p:txBody>
      </p:sp>
    </p:spTree>
    <p:extLst>
      <p:ext uri="{BB962C8B-B14F-4D97-AF65-F5344CB8AC3E}">
        <p14:creationId xmlns:p14="http://schemas.microsoft.com/office/powerpoint/2010/main" val="1791801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5FC94D-D940-4338-AC25-D1926574C1CF}" type="datetimeFigureOut">
              <a:rPr lang="en-IE" smtClean="0"/>
              <a:t>10/12/2025</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0A505-4AE2-4DDB-9F0B-196DDC5E7822}" type="slidenum">
              <a:rPr lang="en-IE" smtClean="0"/>
              <a:t>‹#›</a:t>
            </a:fld>
            <a:endParaRPr lang="en-IE"/>
          </a:p>
        </p:txBody>
      </p:sp>
    </p:spTree>
    <p:extLst>
      <p:ext uri="{BB962C8B-B14F-4D97-AF65-F5344CB8AC3E}">
        <p14:creationId xmlns:p14="http://schemas.microsoft.com/office/powerpoint/2010/main" val="2904701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75E0A505-4AE2-4DDB-9F0B-196DDC5E7822}" type="slidenum">
              <a:rPr lang="en-IE" smtClean="0"/>
              <a:t>1</a:t>
            </a:fld>
            <a:endParaRPr lang="en-IE"/>
          </a:p>
        </p:txBody>
      </p:sp>
    </p:spTree>
    <p:extLst>
      <p:ext uri="{BB962C8B-B14F-4D97-AF65-F5344CB8AC3E}">
        <p14:creationId xmlns:p14="http://schemas.microsoft.com/office/powerpoint/2010/main" val="400999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ECCE:</a:t>
            </a:r>
          </a:p>
          <a:p>
            <a:r>
              <a:rPr lang="en-US" dirty="0"/>
              <a:t>-Eligible for children 2yrs and 8m from Sept 1</a:t>
            </a:r>
            <a:r>
              <a:rPr lang="en-US" baseline="30000" dirty="0"/>
              <a:t>st</a:t>
            </a:r>
            <a:r>
              <a:rPr lang="en-US" dirty="0"/>
              <a:t>. </a:t>
            </a:r>
          </a:p>
          <a:p>
            <a:endParaRPr lang="en-IE" dirty="0"/>
          </a:p>
          <a:p>
            <a:r>
              <a:rPr lang="en-IE" dirty="0"/>
              <a:t>AIMS:</a:t>
            </a:r>
          </a:p>
          <a:p>
            <a:r>
              <a:rPr lang="en-IE" dirty="0"/>
              <a:t>-Focused on need; not disability</a:t>
            </a:r>
          </a:p>
          <a:p>
            <a:r>
              <a:rPr lang="en-IE" dirty="0"/>
              <a:t>-supports via 	Universal Initiatives; IE training/upskilling. </a:t>
            </a:r>
          </a:p>
          <a:p>
            <a:r>
              <a:rPr lang="en-IE" dirty="0"/>
              <a:t>	Targeted Initiatives; IE Expert advice / provision of equipment / grants / additional funding to preschool re staffing / direct therapeutic supports</a:t>
            </a:r>
          </a:p>
          <a:p>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11</a:t>
            </a:fld>
            <a:endParaRPr lang="en-IE"/>
          </a:p>
        </p:txBody>
      </p:sp>
    </p:spTree>
    <p:extLst>
      <p:ext uri="{BB962C8B-B14F-4D97-AF65-F5344CB8AC3E}">
        <p14:creationId xmlns:p14="http://schemas.microsoft.com/office/powerpoint/2010/main" val="1466511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HAGPD:</a:t>
            </a:r>
          </a:p>
          <a:p>
            <a:r>
              <a:rPr lang="en-US" dirty="0"/>
              <a:t>-Specific works will require an OT report. EG Extension/ stairlift/ fixed track hoist.</a:t>
            </a:r>
          </a:p>
          <a:p>
            <a:r>
              <a:rPr lang="en-IE" dirty="0"/>
              <a:t>-Can avail if privately owned /rented (w/ permission)/ living in approved housing body (w/ permission)</a:t>
            </a:r>
          </a:p>
          <a:p>
            <a:r>
              <a:rPr lang="en-IE" dirty="0"/>
              <a:t>	Social housing tenants do not qualify; they have access to a similar scheme; Disabled Persons Grant Scheme. </a:t>
            </a:r>
          </a:p>
          <a:p>
            <a:endParaRPr lang="en-IE" dirty="0"/>
          </a:p>
          <a:p>
            <a:r>
              <a:rPr lang="en-IE" dirty="0"/>
              <a:t>MAGS:</a:t>
            </a:r>
          </a:p>
          <a:p>
            <a:r>
              <a:rPr lang="en-IE" dirty="0"/>
              <a:t>-Max rate: €8000</a:t>
            </a:r>
          </a:p>
          <a:p>
            <a:r>
              <a:rPr lang="en-IE" dirty="0"/>
              <a:t>-Income Limit €37,500</a:t>
            </a:r>
          </a:p>
          <a:p>
            <a:r>
              <a:rPr lang="en-IE" dirty="0"/>
              <a:t>-Basic works include; grab rails / ramps / ceiling hoists / accessible showers.</a:t>
            </a:r>
          </a:p>
        </p:txBody>
      </p:sp>
      <p:sp>
        <p:nvSpPr>
          <p:cNvPr id="4" name="Slide Number Placeholder 3"/>
          <p:cNvSpPr>
            <a:spLocks noGrp="1"/>
          </p:cNvSpPr>
          <p:nvPr>
            <p:ph type="sldNum" sz="quarter" idx="5"/>
          </p:nvPr>
        </p:nvSpPr>
        <p:spPr/>
        <p:txBody>
          <a:bodyPr/>
          <a:lstStyle/>
          <a:p>
            <a:fld id="{75E0A505-4AE2-4DDB-9F0B-196DDC5E7822}" type="slidenum">
              <a:rPr lang="en-IE" smtClean="0"/>
              <a:t>12</a:t>
            </a:fld>
            <a:endParaRPr lang="en-IE"/>
          </a:p>
        </p:txBody>
      </p:sp>
    </p:spTree>
    <p:extLst>
      <p:ext uri="{BB962C8B-B14F-4D97-AF65-F5344CB8AC3E}">
        <p14:creationId xmlns:p14="http://schemas.microsoft.com/office/powerpoint/2010/main" val="3074430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LAIL: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-Local authority dependent (not all participate)</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-Other criteria to qualify;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	income tested (40k for individual earner / 100k for couple)</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	€38,000 loan if mortgage secured</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	€15,000 loan if not mortgage secured</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	15year repayment duration.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BEHS:</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Range of grants; EG; insulation/ </a:t>
            </a:r>
            <a:r>
              <a:rPr lang="en-IE"/>
              <a:t>heating upgrades etc.</a:t>
            </a:r>
            <a:r>
              <a:rPr lang="en-IE" dirty="0"/>
              <a:t> </a:t>
            </a:r>
            <a:endParaRPr lang="en-IE"/>
          </a:p>
        </p:txBody>
      </p:sp>
      <p:sp>
        <p:nvSpPr>
          <p:cNvPr id="4" name="Slide Number Placeholder 3"/>
          <p:cNvSpPr>
            <a:spLocks noGrp="1"/>
          </p:cNvSpPr>
          <p:nvPr>
            <p:ph type="sldNum" sz="quarter" idx="5"/>
          </p:nvPr>
        </p:nvSpPr>
        <p:spPr/>
        <p:txBody>
          <a:bodyPr/>
          <a:lstStyle/>
          <a:p>
            <a:fld id="{75E0A505-4AE2-4DDB-9F0B-196DDC5E7822}" type="slidenum">
              <a:rPr lang="en-IE" smtClean="0"/>
              <a:t>13</a:t>
            </a:fld>
            <a:endParaRPr lang="en-IE"/>
          </a:p>
        </p:txBody>
      </p:sp>
    </p:spTree>
    <p:extLst>
      <p:ext uri="{BB962C8B-B14F-4D97-AF65-F5344CB8AC3E}">
        <p14:creationId xmlns:p14="http://schemas.microsoft.com/office/powerpoint/2010/main" val="3610029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75E0A505-4AE2-4DDB-9F0B-196DDC5E7822}" type="slidenum">
              <a:rPr lang="en-IE" smtClean="0"/>
              <a:t>14</a:t>
            </a:fld>
            <a:endParaRPr lang="en-IE"/>
          </a:p>
        </p:txBody>
      </p:sp>
    </p:spTree>
    <p:extLst>
      <p:ext uri="{BB962C8B-B14F-4D97-AF65-F5344CB8AC3E}">
        <p14:creationId xmlns:p14="http://schemas.microsoft.com/office/powerpoint/2010/main" val="3722589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75E0A505-4AE2-4DDB-9F0B-196DDC5E7822}" type="slidenum">
              <a:rPr lang="en-IE" smtClean="0"/>
              <a:t>2</a:t>
            </a:fld>
            <a:endParaRPr lang="en-IE"/>
          </a:p>
        </p:txBody>
      </p:sp>
    </p:spTree>
    <p:extLst>
      <p:ext uri="{BB962C8B-B14F-4D97-AF65-F5344CB8AC3E}">
        <p14:creationId xmlns:p14="http://schemas.microsoft.com/office/powerpoint/2010/main" val="4060319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Carers Benefit:</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-Rate €261 weekly ; an increase available for child dependent.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-Employment criteria; earning under €625 after tax/deductions.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-Medical report via GP needed; however not if DCA in situ.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-Employer Stamp also required.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-GP Visit card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Carers Allowance: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-GP visit card / Free Travel / Household Benefits Package / Fuel Allowance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Carers Leave:</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-Applied via the Carers Benefit application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-Can apply for Carers Allowance or Carers Benefit if qualified.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-Eligible if engaged in 12months unbroken employment prior to application.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-Needs sign off from Dept. of Social Protection; will check with GP. </a:t>
            </a: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-Can work on leave; see CA/CB. </a:t>
            </a:r>
          </a:p>
          <a:p>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3</a:t>
            </a:fld>
            <a:endParaRPr lang="en-IE"/>
          </a:p>
        </p:txBody>
      </p:sp>
    </p:spTree>
    <p:extLst>
      <p:ext uri="{BB962C8B-B14F-4D97-AF65-F5344CB8AC3E}">
        <p14:creationId xmlns:p14="http://schemas.microsoft.com/office/powerpoint/2010/main" val="1391885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DCA:</a:t>
            </a:r>
          </a:p>
          <a:p>
            <a:r>
              <a:rPr lang="en-US" dirty="0"/>
              <a:t>-Not based on diagnosis/type of disability; on extra level of care and attention needed for the individual. </a:t>
            </a:r>
          </a:p>
          <a:p>
            <a:r>
              <a:rPr lang="en-US" dirty="0"/>
              <a:t>-rate €380 per month. </a:t>
            </a:r>
          </a:p>
          <a:p>
            <a:r>
              <a:rPr lang="en-US" dirty="0"/>
              <a:t>-application: DCA form and Medical Report (GP/Specialist).</a:t>
            </a:r>
          </a:p>
          <a:p>
            <a:r>
              <a:rPr lang="en-US" dirty="0"/>
              <a:t>	Medical assessor; looks at </a:t>
            </a:r>
            <a:r>
              <a:rPr lang="en-US" dirty="0" err="1"/>
              <a:t>hx</a:t>
            </a:r>
            <a:r>
              <a:rPr lang="en-US" dirty="0"/>
              <a:t> / medical report / parental information supplied via form. </a:t>
            </a:r>
          </a:p>
          <a:p>
            <a:r>
              <a:rPr lang="en-US" dirty="0"/>
              <a:t>-Can apply for CB/CA if meet qualifying criteria. </a:t>
            </a:r>
          </a:p>
          <a:p>
            <a:r>
              <a:rPr lang="en-US" dirty="0"/>
              <a:t>-DCA changes to Disability Allowance at 16; no auto entitlement; different qualifying conditions; new Dis. Allow. application needed. </a:t>
            </a:r>
          </a:p>
          <a:p>
            <a:endParaRPr lang="en-US" dirty="0"/>
          </a:p>
          <a:p>
            <a:r>
              <a:rPr lang="en-US" dirty="0"/>
              <a:t>HBP:</a:t>
            </a:r>
          </a:p>
          <a:p>
            <a:r>
              <a:rPr lang="en-US" dirty="0"/>
              <a:t>Rate: €1.15 per day (approx. €420 a year)</a:t>
            </a:r>
          </a:p>
          <a:p>
            <a:endParaRPr lang="en-US" dirty="0"/>
          </a:p>
          <a:p>
            <a:r>
              <a:rPr lang="en-US" dirty="0"/>
              <a:t>NB!!!!!!!!!!!   Carers Support Grant: receive automatically if granted DCA, CB or CA; €2000; paid in summer. </a:t>
            </a:r>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4</a:t>
            </a:fld>
            <a:endParaRPr lang="en-IE"/>
          </a:p>
        </p:txBody>
      </p:sp>
    </p:spTree>
    <p:extLst>
      <p:ext uri="{BB962C8B-B14F-4D97-AF65-F5344CB8AC3E}">
        <p14:creationId xmlns:p14="http://schemas.microsoft.com/office/powerpoint/2010/main" val="2080416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ANP:</a:t>
            </a:r>
          </a:p>
          <a:p>
            <a:r>
              <a:rPr lang="en-US" dirty="0"/>
              <a:t>-Inclusive of Exceptional/Urgent Needs payments.</a:t>
            </a:r>
          </a:p>
          <a:p>
            <a:r>
              <a:rPr lang="en-US" dirty="0"/>
              <a:t>-Not set rate of payment; assessed by Community Welfare Officer. </a:t>
            </a:r>
          </a:p>
          <a:p>
            <a:r>
              <a:rPr lang="en-US" dirty="0"/>
              <a:t>-Applied for via local </a:t>
            </a:r>
            <a:r>
              <a:rPr lang="en-US" dirty="0" err="1"/>
              <a:t>Intreo</a:t>
            </a:r>
            <a:r>
              <a:rPr lang="en-US" dirty="0"/>
              <a:t> Centre/ social welfare department. </a:t>
            </a:r>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6</a:t>
            </a:fld>
            <a:endParaRPr lang="en-IE"/>
          </a:p>
        </p:txBody>
      </p:sp>
    </p:spTree>
    <p:extLst>
      <p:ext uri="{BB962C8B-B14F-4D97-AF65-F5344CB8AC3E}">
        <p14:creationId xmlns:p14="http://schemas.microsoft.com/office/powerpoint/2010/main" val="578015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7</a:t>
            </a:fld>
            <a:endParaRPr lang="en-IE"/>
          </a:p>
        </p:txBody>
      </p:sp>
    </p:spTree>
    <p:extLst>
      <p:ext uri="{BB962C8B-B14F-4D97-AF65-F5344CB8AC3E}">
        <p14:creationId xmlns:p14="http://schemas.microsoft.com/office/powerpoint/2010/main" val="1927656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PMC:</a:t>
            </a:r>
          </a:p>
          <a:p>
            <a:r>
              <a:rPr lang="en-US" dirty="0"/>
              <a:t>-Predominant criteria that of the complete, or near complete, lack of use of arms/legs. Or those with restricted growth syndrome with serious movement difficulties. </a:t>
            </a:r>
          </a:p>
          <a:p>
            <a:r>
              <a:rPr lang="en-US" dirty="0"/>
              <a:t>-Limerick Local Health Office; HSE, </a:t>
            </a:r>
            <a:r>
              <a:rPr lang="en-US" dirty="0" err="1"/>
              <a:t>Ballycummin</a:t>
            </a:r>
            <a:r>
              <a:rPr lang="en-US" dirty="0"/>
              <a:t>, Raheen Business Park, Limerick. </a:t>
            </a:r>
          </a:p>
          <a:p>
            <a:r>
              <a:rPr lang="en-US" dirty="0"/>
              <a:t>-Disabled Persons Parking Card:</a:t>
            </a:r>
          </a:p>
          <a:p>
            <a:r>
              <a:rPr lang="en-US" dirty="0"/>
              <a:t>	DDIA: Disabled Drivers Association of Ireland</a:t>
            </a:r>
          </a:p>
          <a:p>
            <a:r>
              <a:rPr lang="en-US" dirty="0"/>
              <a:t>	IWA: Irish Wheelchair Association. </a:t>
            </a:r>
          </a:p>
          <a:p>
            <a:endParaRPr lang="en-US" dirty="0"/>
          </a:p>
          <a:p>
            <a:r>
              <a:rPr lang="en-US" dirty="0"/>
              <a:t>L-TIS:</a:t>
            </a:r>
          </a:p>
          <a:p>
            <a:r>
              <a:rPr lang="en-US" dirty="0"/>
              <a:t>-Issued a L-TIS Card; entitles person to not pay for specific medicines but also not pay prescription fees!</a:t>
            </a:r>
          </a:p>
          <a:p>
            <a:r>
              <a:rPr lang="en-US" dirty="0"/>
              <a:t>-Requires completion of a form and GP/Consultant signature and medical report. </a:t>
            </a:r>
            <a:endParaRPr lang="en-IE" dirty="0"/>
          </a:p>
        </p:txBody>
      </p:sp>
      <p:sp>
        <p:nvSpPr>
          <p:cNvPr id="4" name="Slide Number Placeholder 3"/>
          <p:cNvSpPr>
            <a:spLocks noGrp="1"/>
          </p:cNvSpPr>
          <p:nvPr>
            <p:ph type="sldNum" sz="quarter" idx="5"/>
          </p:nvPr>
        </p:nvSpPr>
        <p:spPr/>
        <p:txBody>
          <a:bodyPr/>
          <a:lstStyle/>
          <a:p>
            <a:fld id="{75E0A505-4AE2-4DDB-9F0B-196DDC5E7822}" type="slidenum">
              <a:rPr lang="en-IE" smtClean="0"/>
              <a:t>8</a:t>
            </a:fld>
            <a:endParaRPr lang="en-IE"/>
          </a:p>
        </p:txBody>
      </p:sp>
    </p:spTree>
    <p:extLst>
      <p:ext uri="{BB962C8B-B14F-4D97-AF65-F5344CB8AC3E}">
        <p14:creationId xmlns:p14="http://schemas.microsoft.com/office/powerpoint/2010/main" val="1655515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ICTC:</a:t>
            </a:r>
          </a:p>
          <a:p>
            <a:r>
              <a:rPr lang="en-US" dirty="0"/>
              <a:t>-Can claim credit on a per child basis.</a:t>
            </a:r>
          </a:p>
          <a:p>
            <a:endParaRPr lang="en-US" dirty="0"/>
          </a:p>
          <a:p>
            <a:r>
              <a:rPr lang="en-US" dirty="0"/>
              <a:t>HCTC:</a:t>
            </a:r>
          </a:p>
          <a:p>
            <a:r>
              <a:rPr lang="en-US" dirty="0"/>
              <a:t>-Reduced credit applies if income is above €7200 threshold; Max threshold is €11,100.</a:t>
            </a:r>
          </a:p>
          <a:p>
            <a:r>
              <a:rPr lang="en-US" dirty="0"/>
              <a:t>-CB and CA are NOT taken into account when determining home carers income. </a:t>
            </a:r>
          </a:p>
          <a:p>
            <a:endParaRPr lang="en-IE" dirty="0"/>
          </a:p>
          <a:p>
            <a:r>
              <a:rPr lang="en-IE" dirty="0"/>
              <a:t>EHCTR:</a:t>
            </a:r>
          </a:p>
          <a:p>
            <a:r>
              <a:rPr lang="en-IE" dirty="0"/>
              <a:t>-Can employ a carer directly from a agency and still receive relief. </a:t>
            </a:r>
          </a:p>
        </p:txBody>
      </p:sp>
      <p:sp>
        <p:nvSpPr>
          <p:cNvPr id="4" name="Slide Number Placeholder 3"/>
          <p:cNvSpPr>
            <a:spLocks noGrp="1"/>
          </p:cNvSpPr>
          <p:nvPr>
            <p:ph type="sldNum" sz="quarter" idx="5"/>
          </p:nvPr>
        </p:nvSpPr>
        <p:spPr/>
        <p:txBody>
          <a:bodyPr/>
          <a:lstStyle/>
          <a:p>
            <a:fld id="{75E0A505-4AE2-4DDB-9F0B-196DDC5E7822}" type="slidenum">
              <a:rPr lang="en-IE" smtClean="0"/>
              <a:t>9</a:t>
            </a:fld>
            <a:endParaRPr lang="en-IE"/>
          </a:p>
        </p:txBody>
      </p:sp>
    </p:spTree>
    <p:extLst>
      <p:ext uri="{BB962C8B-B14F-4D97-AF65-F5344CB8AC3E}">
        <p14:creationId xmlns:p14="http://schemas.microsoft.com/office/powerpoint/2010/main" val="10163209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TRDPD:</a:t>
            </a:r>
          </a:p>
          <a:p>
            <a:r>
              <a:rPr lang="en-US" dirty="0"/>
              <a:t>-Primary Medical Certificate essential to access this relief; it confirms disability to revenue. </a:t>
            </a:r>
          </a:p>
          <a:p>
            <a:r>
              <a:rPr lang="en-IE" dirty="0"/>
              <a:t>-Driver/ passenger or family member responsible for person with PMC can apply. </a:t>
            </a:r>
          </a:p>
          <a:p>
            <a:r>
              <a:rPr lang="en-IE" dirty="0"/>
              <a:t>-Relief amounts vary; EG who is applying, purchase vs works completed. </a:t>
            </a:r>
          </a:p>
          <a:p>
            <a:r>
              <a:rPr lang="en-IE" dirty="0"/>
              <a:t>-Applied for via revenue. </a:t>
            </a:r>
          </a:p>
          <a:p>
            <a:r>
              <a:rPr lang="en-IE" dirty="0"/>
              <a:t>-Fuel Grant: Paid per litre. </a:t>
            </a:r>
          </a:p>
          <a:p>
            <a:endParaRPr lang="en-IE" dirty="0"/>
          </a:p>
          <a:p>
            <a:r>
              <a:rPr lang="en-IE" dirty="0"/>
              <a:t>VRAAPD:</a:t>
            </a:r>
          </a:p>
          <a:p>
            <a:r>
              <a:rPr lang="en-IE" dirty="0"/>
              <a:t>-Revenue may seek evidence of disability. </a:t>
            </a:r>
          </a:p>
          <a:p>
            <a:r>
              <a:rPr lang="en-IE" dirty="0"/>
              <a:t>-EG of equipment: Hoists / Stair lifts/ communication aids / specific chairs/ walk in baths etc. </a:t>
            </a:r>
          </a:p>
        </p:txBody>
      </p:sp>
      <p:sp>
        <p:nvSpPr>
          <p:cNvPr id="4" name="Slide Number Placeholder 3"/>
          <p:cNvSpPr>
            <a:spLocks noGrp="1"/>
          </p:cNvSpPr>
          <p:nvPr>
            <p:ph type="sldNum" sz="quarter" idx="5"/>
          </p:nvPr>
        </p:nvSpPr>
        <p:spPr/>
        <p:txBody>
          <a:bodyPr/>
          <a:lstStyle/>
          <a:p>
            <a:fld id="{75E0A505-4AE2-4DDB-9F0B-196DDC5E7822}" type="slidenum">
              <a:rPr lang="en-IE" smtClean="0"/>
              <a:t>10</a:t>
            </a:fld>
            <a:endParaRPr lang="en-IE"/>
          </a:p>
        </p:txBody>
      </p:sp>
    </p:spTree>
    <p:extLst>
      <p:ext uri="{BB962C8B-B14F-4D97-AF65-F5344CB8AC3E}">
        <p14:creationId xmlns:p14="http://schemas.microsoft.com/office/powerpoint/2010/main" val="1675523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IE"/>
          </a:p>
        </p:txBody>
      </p:sp>
      <p:sp>
        <p:nvSpPr>
          <p:cNvPr id="6" name="Slide Number Placeholder 5"/>
          <p:cNvSpPr>
            <a:spLocks noGrp="1"/>
          </p:cNvSpPr>
          <p:nvPr>
            <p:ph type="sldNum" sz="quarter" idx="12"/>
          </p:nvPr>
        </p:nvSpPr>
        <p:spPr>
          <a:xfrm>
            <a:off x="531812" y="4529540"/>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1405604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620385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2A33D8-37C5-4FA3-BDAB-1403197F4648}" type="slidenum">
              <a:rPr lang="en-IE" smtClean="0"/>
              <a:t>‹#›</a:t>
            </a:fld>
            <a:endParaRPr lang="en-I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9526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406388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2A33D8-37C5-4FA3-BDAB-1403197F4648}" type="slidenum">
              <a:rPr lang="en-IE" smtClean="0"/>
              <a:t>‹#›</a:t>
            </a:fld>
            <a:endParaRPr lang="en-I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3727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490140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1577355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781115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IE"/>
          </a:p>
        </p:txBody>
      </p:sp>
      <p:sp>
        <p:nvSpPr>
          <p:cNvPr id="6" name="Slide Number Placeholder 5"/>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255551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22C7B4-02E3-4454-9FD1-2DE4454956C7}" type="datetimeFigureOut">
              <a:rPr lang="en-IE" smtClean="0"/>
              <a:t>10/12/2025</a:t>
            </a:fld>
            <a:endParaRPr lang="en-IE"/>
          </a:p>
        </p:txBody>
      </p:sp>
      <p:sp>
        <p:nvSpPr>
          <p:cNvPr id="5" name="Footer Placeholder 4"/>
          <p:cNvSpPr>
            <a:spLocks noGrp="1"/>
          </p:cNvSpPr>
          <p:nvPr>
            <p:ph type="ftr" sz="quarter" idx="11"/>
          </p:nvPr>
        </p:nvSpPr>
        <p:spPr/>
        <p:txBody>
          <a:bodyPr/>
          <a:lstStyle/>
          <a:p>
            <a:endParaRPr lang="en-I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271002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IE"/>
          </a:p>
        </p:txBody>
      </p:sp>
      <p:sp>
        <p:nvSpPr>
          <p:cNvPr id="11" name="Slide Number Placeholder 5"/>
          <p:cNvSpPr>
            <a:spLocks noGrp="1"/>
          </p:cNvSpPr>
          <p:nvPr>
            <p:ph type="sldNum" sz="quarter" idx="12"/>
          </p:nvPr>
        </p:nvSpPr>
        <p:spPr>
          <a:xfrm>
            <a:off x="531812" y="787782"/>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192125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22C7B4-02E3-4454-9FD1-2DE4454956C7}" type="datetimeFigureOut">
              <a:rPr lang="en-IE" smtClean="0"/>
              <a:t>10/12/2025</a:t>
            </a:fld>
            <a:endParaRPr lang="en-IE"/>
          </a:p>
        </p:txBody>
      </p:sp>
      <p:sp>
        <p:nvSpPr>
          <p:cNvPr id="8" name="Footer Placeholder 7"/>
          <p:cNvSpPr>
            <a:spLocks noGrp="1"/>
          </p:cNvSpPr>
          <p:nvPr>
            <p:ph type="ftr" sz="quarter" idx="11"/>
          </p:nvPr>
        </p:nvSpPr>
        <p:spPr/>
        <p:txBody>
          <a:bodyPr/>
          <a:lstStyle/>
          <a:p>
            <a:endParaRPr lang="en-I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952205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22C7B4-02E3-4454-9FD1-2DE4454956C7}" type="datetimeFigureOut">
              <a:rPr lang="en-IE" smtClean="0"/>
              <a:t>10/12/2025</a:t>
            </a:fld>
            <a:endParaRPr lang="en-IE"/>
          </a:p>
        </p:txBody>
      </p:sp>
      <p:sp>
        <p:nvSpPr>
          <p:cNvPr id="4" name="Footer Placeholder 3"/>
          <p:cNvSpPr>
            <a:spLocks noGrp="1"/>
          </p:cNvSpPr>
          <p:nvPr>
            <p:ph type="ftr" sz="quarter" idx="11"/>
          </p:nvPr>
        </p:nvSpPr>
        <p:spPr/>
        <p:txBody>
          <a:bodyPr/>
          <a:lstStyle/>
          <a:p>
            <a:endParaRPr lang="en-I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94502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22C7B4-02E3-4454-9FD1-2DE4454956C7}" type="datetimeFigureOut">
              <a:rPr lang="en-IE" smtClean="0"/>
              <a:t>10/12/2025</a:t>
            </a:fld>
            <a:endParaRPr lang="en-IE"/>
          </a:p>
        </p:txBody>
      </p:sp>
      <p:sp>
        <p:nvSpPr>
          <p:cNvPr id="3" name="Footer Placeholder 2"/>
          <p:cNvSpPr>
            <a:spLocks noGrp="1"/>
          </p:cNvSpPr>
          <p:nvPr>
            <p:ph type="ftr" sz="quarter" idx="11"/>
          </p:nvPr>
        </p:nvSpPr>
        <p:spPr/>
        <p:txBody>
          <a:bodyPr/>
          <a:lstStyle/>
          <a:p>
            <a:endParaRPr lang="en-I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425191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3456603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22C7B4-02E3-4454-9FD1-2DE4454956C7}" type="datetimeFigureOut">
              <a:rPr lang="en-IE" smtClean="0"/>
              <a:t>10/12/2025</a:t>
            </a:fld>
            <a:endParaRPr lang="en-IE"/>
          </a:p>
        </p:txBody>
      </p:sp>
      <p:sp>
        <p:nvSpPr>
          <p:cNvPr id="6" name="Footer Placeholder 5"/>
          <p:cNvSpPr>
            <a:spLocks noGrp="1"/>
          </p:cNvSpPr>
          <p:nvPr>
            <p:ph type="ftr" sz="quarter" idx="11"/>
          </p:nvPr>
        </p:nvSpPr>
        <p:spPr/>
        <p:txBody>
          <a:bodyPr/>
          <a:lstStyle/>
          <a:p>
            <a:endParaRPr lang="en-I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2A33D8-37C5-4FA3-BDAB-1403197F4648}" type="slidenum">
              <a:rPr lang="en-IE" smtClean="0"/>
              <a:t>‹#›</a:t>
            </a:fld>
            <a:endParaRPr lang="en-IE"/>
          </a:p>
        </p:txBody>
      </p:sp>
    </p:spTree>
    <p:extLst>
      <p:ext uri="{BB962C8B-B14F-4D97-AF65-F5344CB8AC3E}">
        <p14:creationId xmlns:p14="http://schemas.microsoft.com/office/powerpoint/2010/main" val="156525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IE"/>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IE"/>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IE"/>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IE"/>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IE"/>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IE"/>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IE"/>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IE"/>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IE"/>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IE"/>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IE"/>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IE"/>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IE"/>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IE"/>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IE"/>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IE"/>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IE"/>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IE"/>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IE"/>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IE"/>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IE"/>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IE"/>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IE"/>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IE"/>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722C7B4-02E3-4454-9FD1-2DE4454956C7}" type="datetimeFigureOut">
              <a:rPr lang="en-IE" smtClean="0"/>
              <a:t>10/12/2025</a:t>
            </a:fld>
            <a:endParaRPr lang="en-I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C2A33D8-37C5-4FA3-BDAB-1403197F4648}" type="slidenum">
              <a:rPr lang="en-IE" smtClean="0"/>
              <a:t>‹#›</a:t>
            </a:fld>
            <a:endParaRPr lang="en-IE"/>
          </a:p>
        </p:txBody>
      </p:sp>
    </p:spTree>
    <p:extLst>
      <p:ext uri="{BB962C8B-B14F-4D97-AF65-F5344CB8AC3E}">
        <p14:creationId xmlns:p14="http://schemas.microsoft.com/office/powerpoint/2010/main" val="22924093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im.gov.i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www.ncse.ie/" TargetMode="External"/><Relationship Id="rId4" Type="http://schemas.openxmlformats.org/officeDocument/2006/relationships/hyperlink" Target="http://www.ncs.gov.ie/"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56C8C-8E5B-D195-25FD-7B79B6B8281D}"/>
              </a:ext>
            </a:extLst>
          </p:cNvPr>
          <p:cNvSpPr>
            <a:spLocks noGrp="1"/>
          </p:cNvSpPr>
          <p:nvPr>
            <p:ph type="ctrTitle"/>
          </p:nvPr>
        </p:nvSpPr>
        <p:spPr/>
        <p:txBody>
          <a:bodyPr/>
          <a:lstStyle/>
          <a:p>
            <a:pPr algn="ctr"/>
            <a:r>
              <a:rPr lang="en-US" dirty="0"/>
              <a:t>CDNT Guide to Benefits &amp; Entitlements </a:t>
            </a:r>
            <a:endParaRPr lang="en-IE" dirty="0"/>
          </a:p>
        </p:txBody>
      </p:sp>
      <p:sp>
        <p:nvSpPr>
          <p:cNvPr id="3" name="Subtitle 2">
            <a:extLst>
              <a:ext uri="{FF2B5EF4-FFF2-40B4-BE49-F238E27FC236}">
                <a16:creationId xmlns:a16="http://schemas.microsoft.com/office/drawing/2014/main" id="{036DF416-5B90-BD18-EBBF-40A09AB0C5EF}"/>
              </a:ext>
            </a:extLst>
          </p:cNvPr>
          <p:cNvSpPr>
            <a:spLocks noGrp="1"/>
          </p:cNvSpPr>
          <p:nvPr>
            <p:ph type="subTitle" idx="1"/>
          </p:nvPr>
        </p:nvSpPr>
        <p:spPr/>
        <p:txBody>
          <a:bodyPr/>
          <a:lstStyle/>
          <a:p>
            <a:pPr algn="ctr"/>
            <a:r>
              <a:rPr lang="en-US" dirty="0"/>
              <a:t>Treehouse CDNT</a:t>
            </a:r>
            <a:endParaRPr lang="en-IE" dirty="0"/>
          </a:p>
        </p:txBody>
      </p:sp>
      <p:pic>
        <p:nvPicPr>
          <p:cNvPr id="5" name="Picture 4">
            <a:extLst>
              <a:ext uri="{FF2B5EF4-FFF2-40B4-BE49-F238E27FC236}">
                <a16:creationId xmlns:a16="http://schemas.microsoft.com/office/drawing/2014/main" id="{76F5B7D8-3E1F-E71C-A295-BDF68BBD626E}"/>
              </a:ext>
            </a:extLst>
          </p:cNvPr>
          <p:cNvPicPr>
            <a:picLocks noChangeAspect="1"/>
          </p:cNvPicPr>
          <p:nvPr/>
        </p:nvPicPr>
        <p:blipFill>
          <a:blip r:embed="rId3"/>
          <a:stretch>
            <a:fillRect/>
          </a:stretch>
        </p:blipFill>
        <p:spPr>
          <a:xfrm>
            <a:off x="3891875" y="609600"/>
            <a:ext cx="4953000" cy="1905000"/>
          </a:xfrm>
          <a:prstGeom prst="rect">
            <a:avLst/>
          </a:prstGeom>
        </p:spPr>
      </p:pic>
    </p:spTree>
    <p:extLst>
      <p:ext uri="{BB962C8B-B14F-4D97-AF65-F5344CB8AC3E}">
        <p14:creationId xmlns:p14="http://schemas.microsoft.com/office/powerpoint/2010/main" val="1499859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A3AF-3798-B801-9557-32A354FB28A1}"/>
              </a:ext>
            </a:extLst>
          </p:cNvPr>
          <p:cNvSpPr>
            <a:spLocks noGrp="1"/>
          </p:cNvSpPr>
          <p:nvPr>
            <p:ph type="title"/>
          </p:nvPr>
        </p:nvSpPr>
        <p:spPr>
          <a:xfrm>
            <a:off x="2592925" y="624110"/>
            <a:ext cx="8911687" cy="747490"/>
          </a:xfrm>
        </p:spPr>
        <p:txBody>
          <a:bodyPr/>
          <a:lstStyle/>
          <a:p>
            <a:r>
              <a:rPr lang="en-IE" u="sng" dirty="0"/>
              <a:t>Tax Relief</a:t>
            </a:r>
            <a:endParaRPr lang="en-IE" dirty="0"/>
          </a:p>
        </p:txBody>
      </p:sp>
      <p:sp>
        <p:nvSpPr>
          <p:cNvPr id="3" name="Content Placeholder 2">
            <a:extLst>
              <a:ext uri="{FF2B5EF4-FFF2-40B4-BE49-F238E27FC236}">
                <a16:creationId xmlns:a16="http://schemas.microsoft.com/office/drawing/2014/main" id="{AB75E27B-7081-62B5-B629-39A20A9364C9}"/>
              </a:ext>
            </a:extLst>
          </p:cNvPr>
          <p:cNvSpPr>
            <a:spLocks noGrp="1"/>
          </p:cNvSpPr>
          <p:nvPr>
            <p:ph idx="1"/>
          </p:nvPr>
        </p:nvSpPr>
        <p:spPr>
          <a:xfrm>
            <a:off x="2592925" y="1386110"/>
            <a:ext cx="8915400" cy="5238426"/>
          </a:xfrm>
        </p:spPr>
        <p:txBody>
          <a:bodyPr>
            <a:normAutofit/>
          </a:bodyPr>
          <a:lstStyle/>
          <a:p>
            <a:pPr algn="just"/>
            <a:r>
              <a:rPr lang="en-IE" sz="2000" b="1" dirty="0"/>
              <a:t>Tax Reliefs for Drivers and Passengers with Disabilities </a:t>
            </a:r>
          </a:p>
          <a:p>
            <a:pPr lvl="1" algn="just"/>
            <a:r>
              <a:rPr lang="en-US" sz="1800" dirty="0"/>
              <a:t>Those with a valid Primary Medical Certificate may qualify for the following; </a:t>
            </a:r>
          </a:p>
          <a:p>
            <a:pPr lvl="2" algn="just"/>
            <a:r>
              <a:rPr lang="en-IE" sz="1600" dirty="0"/>
              <a:t>Remission or repayment of vehicle registration tax, </a:t>
            </a:r>
          </a:p>
          <a:p>
            <a:pPr lvl="2" algn="just"/>
            <a:r>
              <a:rPr lang="en-IE" sz="1600" dirty="0"/>
              <a:t>Repayment of VAT on the on the purchase and adaptation of a vehicle, </a:t>
            </a:r>
          </a:p>
          <a:p>
            <a:pPr lvl="2" algn="just"/>
            <a:r>
              <a:rPr lang="en-IE" sz="1600" dirty="0"/>
              <a:t>Fuel grant, </a:t>
            </a:r>
          </a:p>
          <a:p>
            <a:pPr lvl="2" algn="just"/>
            <a:r>
              <a:rPr lang="en-IE" sz="1600" dirty="0"/>
              <a:t>Exemption from road tax/road toll fees for adapted vehicles. </a:t>
            </a:r>
            <a:endParaRPr lang="en-IE" sz="2000" dirty="0"/>
          </a:p>
          <a:p>
            <a:pPr algn="just"/>
            <a:r>
              <a:rPr lang="en-IE" sz="2000" b="1" dirty="0"/>
              <a:t>Vat Refunds on Aids &amp; Appliances for People with Disabilities</a:t>
            </a:r>
          </a:p>
          <a:p>
            <a:pPr lvl="1" algn="just"/>
            <a:r>
              <a:rPr lang="en-IE" sz="1800" dirty="0"/>
              <a:t>you may claim a VAT refund on certain aids and appliances that your child may need to help carry out daily activities at home if you purchase these privately. </a:t>
            </a:r>
          </a:p>
          <a:p>
            <a:pPr algn="just"/>
            <a:r>
              <a:rPr lang="en-IE" sz="2000" b="1" dirty="0"/>
              <a:t>Tax relief on assistance dogs</a:t>
            </a:r>
          </a:p>
          <a:p>
            <a:pPr lvl="1" algn="just"/>
            <a:r>
              <a:rPr lang="en-IE" sz="1800" dirty="0"/>
              <a:t>is available if you have a letter from an accredited organisation that you are a registered owner of a trained guide dog. Tax relief of €825. </a:t>
            </a:r>
            <a:endParaRPr lang="en-IE" sz="2000" dirty="0"/>
          </a:p>
          <a:p>
            <a:pPr algn="just"/>
            <a:endParaRPr lang="en-IE" dirty="0"/>
          </a:p>
        </p:txBody>
      </p:sp>
    </p:spTree>
    <p:extLst>
      <p:ext uri="{BB962C8B-B14F-4D97-AF65-F5344CB8AC3E}">
        <p14:creationId xmlns:p14="http://schemas.microsoft.com/office/powerpoint/2010/main" val="3636746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DD60D-FC1C-9EC3-F37A-C19DE8493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0491EA-DFF2-786E-0D64-4ECA72D57212}"/>
              </a:ext>
            </a:extLst>
          </p:cNvPr>
          <p:cNvSpPr>
            <a:spLocks noGrp="1"/>
          </p:cNvSpPr>
          <p:nvPr>
            <p:ph type="title"/>
          </p:nvPr>
        </p:nvSpPr>
        <p:spPr/>
        <p:txBody>
          <a:bodyPr/>
          <a:lstStyle/>
          <a:p>
            <a:r>
              <a:rPr lang="en-IE" u="sng" dirty="0"/>
              <a:t>Education</a:t>
            </a:r>
          </a:p>
        </p:txBody>
      </p:sp>
      <p:sp>
        <p:nvSpPr>
          <p:cNvPr id="3" name="Content Placeholder 2">
            <a:extLst>
              <a:ext uri="{FF2B5EF4-FFF2-40B4-BE49-F238E27FC236}">
                <a16:creationId xmlns:a16="http://schemas.microsoft.com/office/drawing/2014/main" id="{E39B6F00-75BF-B754-5C11-0AB7A6FB1FD4}"/>
              </a:ext>
            </a:extLst>
          </p:cNvPr>
          <p:cNvSpPr>
            <a:spLocks noGrp="1"/>
          </p:cNvSpPr>
          <p:nvPr>
            <p:ph idx="1"/>
          </p:nvPr>
        </p:nvSpPr>
        <p:spPr>
          <a:xfrm>
            <a:off x="2589212" y="1391055"/>
            <a:ext cx="8915400" cy="5077839"/>
          </a:xfrm>
        </p:spPr>
        <p:txBody>
          <a:bodyPr>
            <a:normAutofit lnSpcReduction="10000"/>
          </a:bodyPr>
          <a:lstStyle/>
          <a:p>
            <a:pPr algn="just"/>
            <a:r>
              <a:rPr lang="en-US" sz="2000" b="1" dirty="0"/>
              <a:t>The Early Childhood &amp; Education Scheme (ECCE)</a:t>
            </a:r>
          </a:p>
          <a:p>
            <a:pPr lvl="1" algn="just"/>
            <a:r>
              <a:rPr lang="en-US" sz="1800" dirty="0"/>
              <a:t>Provides free preschool services; 3 hours a day, 5 days a week for 38 weeks a year for children of preschool age. </a:t>
            </a:r>
          </a:p>
          <a:p>
            <a:pPr algn="just"/>
            <a:r>
              <a:rPr lang="en-US" sz="2000" b="1" dirty="0"/>
              <a:t>Access &amp; Inclusion Model (AIMS) </a:t>
            </a:r>
            <a:r>
              <a:rPr lang="en-IE" sz="2000" dirty="0">
                <a:hlinkClick r:id="rId3"/>
              </a:rPr>
              <a:t>www.aim.gov.ie</a:t>
            </a:r>
            <a:r>
              <a:rPr lang="en-IE" sz="2000" dirty="0"/>
              <a:t> </a:t>
            </a:r>
            <a:endParaRPr lang="en-US" sz="2000" dirty="0"/>
          </a:p>
          <a:p>
            <a:pPr lvl="1" algn="just"/>
            <a:r>
              <a:rPr lang="en-IE" sz="1800" dirty="0"/>
              <a:t>Provides supports and assessment to ensure that children with disabilities can access the ECCE scheme in preschools.</a:t>
            </a:r>
          </a:p>
          <a:p>
            <a:pPr algn="just"/>
            <a:r>
              <a:rPr lang="en-US" sz="2000" b="1" dirty="0"/>
              <a:t>National Childcare Scheme (NCS) </a:t>
            </a:r>
            <a:r>
              <a:rPr lang="en-US" sz="2000" dirty="0">
                <a:hlinkClick r:id="rId4"/>
              </a:rPr>
              <a:t>www.ncs.gov.ie</a:t>
            </a:r>
            <a:endParaRPr lang="en-US" sz="2000" dirty="0"/>
          </a:p>
          <a:p>
            <a:pPr lvl="1" algn="just"/>
            <a:r>
              <a:rPr lang="en-US" sz="1800" dirty="0"/>
              <a:t>Supports the cost of childcare for parents via a universal or income assessed subsidy which is paid directly to the participating childcare provider. </a:t>
            </a:r>
          </a:p>
          <a:p>
            <a:pPr algn="just"/>
            <a:r>
              <a:rPr lang="en-US" sz="2000" b="1" dirty="0"/>
              <a:t>Special Educational Needs</a:t>
            </a:r>
          </a:p>
          <a:p>
            <a:pPr lvl="1" algn="just"/>
            <a:r>
              <a:rPr lang="en-IE" dirty="0"/>
              <a:t>Provides specific educational arrangements for children with disabilities; criteria can apply. These may include home tuition grants, visiting teaching service (for children with hearing/visual difficulties), assistive technology, transport arrangements etc.</a:t>
            </a:r>
            <a:r>
              <a:rPr lang="en-IE" sz="1000" dirty="0"/>
              <a:t> </a:t>
            </a:r>
            <a:r>
              <a:rPr lang="en-IE" dirty="0"/>
              <a:t>Contact </a:t>
            </a:r>
            <a:r>
              <a:rPr lang="en-IE" dirty="0">
                <a:hlinkClick r:id="rId5"/>
              </a:rPr>
              <a:t>www.ncse.ie</a:t>
            </a:r>
            <a:r>
              <a:rPr lang="en-IE" dirty="0"/>
              <a:t> or your local Special Educational Needs Officer (SENO).</a:t>
            </a:r>
            <a:endParaRPr lang="en-IE" sz="1000" dirty="0"/>
          </a:p>
          <a:p>
            <a:pPr lvl="1" algn="just"/>
            <a:endParaRPr lang="en-IE" dirty="0"/>
          </a:p>
        </p:txBody>
      </p:sp>
    </p:spTree>
    <p:extLst>
      <p:ext uri="{BB962C8B-B14F-4D97-AF65-F5344CB8AC3E}">
        <p14:creationId xmlns:p14="http://schemas.microsoft.com/office/powerpoint/2010/main" val="3747828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0A288-1C8C-5468-85B5-D72B459609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29F7EE-508F-A62F-F052-D35C03FB660F}"/>
              </a:ext>
            </a:extLst>
          </p:cNvPr>
          <p:cNvSpPr>
            <a:spLocks noGrp="1"/>
          </p:cNvSpPr>
          <p:nvPr>
            <p:ph type="title"/>
          </p:nvPr>
        </p:nvSpPr>
        <p:spPr/>
        <p:txBody>
          <a:bodyPr/>
          <a:lstStyle/>
          <a:p>
            <a:r>
              <a:rPr lang="en-IE" u="sng" dirty="0"/>
              <a:t>Housing</a:t>
            </a:r>
          </a:p>
        </p:txBody>
      </p:sp>
      <p:sp>
        <p:nvSpPr>
          <p:cNvPr id="3" name="Content Placeholder 2">
            <a:extLst>
              <a:ext uri="{FF2B5EF4-FFF2-40B4-BE49-F238E27FC236}">
                <a16:creationId xmlns:a16="http://schemas.microsoft.com/office/drawing/2014/main" id="{F0E65782-B700-C8F0-C93B-A7791BDF9AEA}"/>
              </a:ext>
            </a:extLst>
          </p:cNvPr>
          <p:cNvSpPr>
            <a:spLocks noGrp="1"/>
          </p:cNvSpPr>
          <p:nvPr>
            <p:ph idx="1"/>
          </p:nvPr>
        </p:nvSpPr>
        <p:spPr>
          <a:xfrm>
            <a:off x="2589212" y="1303506"/>
            <a:ext cx="8915400" cy="5145932"/>
          </a:xfrm>
        </p:spPr>
        <p:txBody>
          <a:bodyPr>
            <a:normAutofit/>
          </a:bodyPr>
          <a:lstStyle/>
          <a:p>
            <a:pPr algn="just"/>
            <a:r>
              <a:rPr lang="en-US" sz="2000" b="1" dirty="0"/>
              <a:t>Housing Adaption Grant for People with a Disability. </a:t>
            </a:r>
          </a:p>
          <a:p>
            <a:pPr lvl="1" algn="just"/>
            <a:r>
              <a:rPr lang="en-US" sz="1800" dirty="0"/>
              <a:t>is a grant you can get if you have a physical, sensory, mental health or intellectual disability. It provides funding so you can improve how you enter and move around your home. EG; access ramps, wheelchair accessibility, home extensions, adding downstairs bathroom, modifying bathroom facilities, installing stairlifts, installing fixed track hoists etc. </a:t>
            </a:r>
          </a:p>
          <a:p>
            <a:pPr lvl="1" algn="just"/>
            <a:r>
              <a:rPr lang="en-US" sz="1800" dirty="0"/>
              <a:t>The grant is income assessed with a maximum grant of €40,000 when household income is less than €37,500; rates reduce thereafter. </a:t>
            </a:r>
          </a:p>
          <a:p>
            <a:pPr algn="just"/>
            <a:r>
              <a:rPr lang="en-US" sz="2000" b="1" dirty="0"/>
              <a:t>Mobility Aids Grant Scheme</a:t>
            </a:r>
          </a:p>
          <a:p>
            <a:pPr lvl="1" algn="just"/>
            <a:r>
              <a:rPr lang="en-US" sz="1800" dirty="0"/>
              <a:t>This scheme helps pay for more basic work to address </a:t>
            </a:r>
            <a:r>
              <a:rPr lang="en-US" sz="1800" u="sng" dirty="0"/>
              <a:t>mobility issues </a:t>
            </a:r>
            <a:r>
              <a:rPr lang="en-US" sz="1800" dirty="0"/>
              <a:t>within the home for older people and people with disabilities. For example, if you are having difficulty getting into the bath or shower, the grant could cover the cost of installing an accessible shower. This grant is income assessed. </a:t>
            </a:r>
          </a:p>
        </p:txBody>
      </p:sp>
    </p:spTree>
    <p:extLst>
      <p:ext uri="{BB962C8B-B14F-4D97-AF65-F5344CB8AC3E}">
        <p14:creationId xmlns:p14="http://schemas.microsoft.com/office/powerpoint/2010/main" val="1282124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04586-A9AB-944E-0361-B23DD8F5184C}"/>
              </a:ext>
            </a:extLst>
          </p:cNvPr>
          <p:cNvSpPr>
            <a:spLocks noGrp="1"/>
          </p:cNvSpPr>
          <p:nvPr>
            <p:ph type="title"/>
          </p:nvPr>
        </p:nvSpPr>
        <p:spPr>
          <a:xfrm>
            <a:off x="2592925" y="624110"/>
            <a:ext cx="8911687" cy="689124"/>
          </a:xfrm>
        </p:spPr>
        <p:txBody>
          <a:bodyPr/>
          <a:lstStyle/>
          <a:p>
            <a:r>
              <a:rPr lang="en-US" u="sng" dirty="0"/>
              <a:t>Housing</a:t>
            </a:r>
            <a:endParaRPr lang="en-IE" u="sng" dirty="0"/>
          </a:p>
        </p:txBody>
      </p:sp>
      <p:sp>
        <p:nvSpPr>
          <p:cNvPr id="3" name="Content Placeholder 2">
            <a:extLst>
              <a:ext uri="{FF2B5EF4-FFF2-40B4-BE49-F238E27FC236}">
                <a16:creationId xmlns:a16="http://schemas.microsoft.com/office/drawing/2014/main" id="{76DFBEDC-8D87-80AF-6436-34D12558B6A5}"/>
              </a:ext>
            </a:extLst>
          </p:cNvPr>
          <p:cNvSpPr>
            <a:spLocks noGrp="1"/>
          </p:cNvSpPr>
          <p:nvPr>
            <p:ph idx="1"/>
          </p:nvPr>
        </p:nvSpPr>
        <p:spPr>
          <a:xfrm>
            <a:off x="2589212" y="1413752"/>
            <a:ext cx="8915400" cy="4938409"/>
          </a:xfrm>
        </p:spPr>
        <p:txBody>
          <a:bodyPr/>
          <a:lstStyle/>
          <a:p>
            <a:pPr algn="just"/>
            <a:r>
              <a:rPr lang="en-US" sz="2000" b="1" dirty="0"/>
              <a:t>Local Authority Improvement Loan </a:t>
            </a:r>
          </a:p>
          <a:p>
            <a:pPr lvl="1" algn="just"/>
            <a:r>
              <a:rPr lang="en-US" sz="1800" dirty="0"/>
              <a:t>You may be able to get a local authority home improvement loan if you want to improve, repair or extend your home and can't get a loan from a bank or building society. You must own and live in the home to qualify for the loan.</a:t>
            </a:r>
          </a:p>
          <a:p>
            <a:pPr algn="just"/>
            <a:r>
              <a:rPr lang="en-US" sz="2000" b="1" dirty="0"/>
              <a:t>Better Energy Homes Scheme</a:t>
            </a:r>
          </a:p>
          <a:p>
            <a:pPr lvl="1" algn="just"/>
            <a:r>
              <a:rPr lang="en-US" sz="1800" dirty="0"/>
              <a:t>There are grants available to improve the energy efficiency of your property. The Sustainable Energy Authority of Ireland (SEAI) administer these grants</a:t>
            </a:r>
          </a:p>
          <a:p>
            <a:pPr marL="0" indent="0" algn="just">
              <a:buNone/>
            </a:pPr>
            <a:endParaRPr lang="en-IE" dirty="0"/>
          </a:p>
        </p:txBody>
      </p:sp>
    </p:spTree>
    <p:extLst>
      <p:ext uri="{BB962C8B-B14F-4D97-AF65-F5344CB8AC3E}">
        <p14:creationId xmlns:p14="http://schemas.microsoft.com/office/powerpoint/2010/main" val="1210975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8432E-77A9-C855-269A-FE096BEA9708}"/>
              </a:ext>
            </a:extLst>
          </p:cNvPr>
          <p:cNvSpPr>
            <a:spLocks noGrp="1"/>
          </p:cNvSpPr>
          <p:nvPr>
            <p:ph type="title"/>
          </p:nvPr>
        </p:nvSpPr>
        <p:spPr/>
        <p:txBody>
          <a:bodyPr/>
          <a:lstStyle/>
          <a:p>
            <a:r>
              <a:rPr lang="en-US" u="sng" dirty="0"/>
              <a:t>Helpful Resources </a:t>
            </a:r>
            <a:endParaRPr lang="en-IE" u="sng" dirty="0"/>
          </a:p>
        </p:txBody>
      </p:sp>
      <p:sp>
        <p:nvSpPr>
          <p:cNvPr id="3" name="Content Placeholder 2">
            <a:extLst>
              <a:ext uri="{FF2B5EF4-FFF2-40B4-BE49-F238E27FC236}">
                <a16:creationId xmlns:a16="http://schemas.microsoft.com/office/drawing/2014/main" id="{15FE5757-6AF7-07A1-CD0C-224E27D57BE0}"/>
              </a:ext>
            </a:extLst>
          </p:cNvPr>
          <p:cNvSpPr>
            <a:spLocks noGrp="1"/>
          </p:cNvSpPr>
          <p:nvPr>
            <p:ph sz="half" idx="1"/>
          </p:nvPr>
        </p:nvSpPr>
        <p:spPr>
          <a:xfrm>
            <a:off x="2592924" y="1943677"/>
            <a:ext cx="4313864" cy="3777622"/>
          </a:xfrm>
        </p:spPr>
        <p:txBody>
          <a:bodyPr/>
          <a:lstStyle/>
          <a:p>
            <a:r>
              <a:rPr lang="en-IE" b="1" dirty="0"/>
              <a:t>Family Carers Ireland: Family Carer Rights &amp; Entitlements</a:t>
            </a:r>
          </a:p>
          <a:p>
            <a:endParaRPr lang="en-IE" dirty="0"/>
          </a:p>
          <a:p>
            <a:endParaRPr lang="en-IE" dirty="0"/>
          </a:p>
        </p:txBody>
      </p:sp>
      <p:sp>
        <p:nvSpPr>
          <p:cNvPr id="4" name="Content Placeholder 3">
            <a:extLst>
              <a:ext uri="{FF2B5EF4-FFF2-40B4-BE49-F238E27FC236}">
                <a16:creationId xmlns:a16="http://schemas.microsoft.com/office/drawing/2014/main" id="{D5ADE90D-6B7B-3D62-9FFE-B61BABF7FCB5}"/>
              </a:ext>
            </a:extLst>
          </p:cNvPr>
          <p:cNvSpPr>
            <a:spLocks noGrp="1"/>
          </p:cNvSpPr>
          <p:nvPr>
            <p:ph sz="half" idx="2"/>
          </p:nvPr>
        </p:nvSpPr>
        <p:spPr>
          <a:xfrm>
            <a:off x="7190747" y="1943677"/>
            <a:ext cx="4313864" cy="3777622"/>
          </a:xfrm>
        </p:spPr>
        <p:txBody>
          <a:bodyPr/>
          <a:lstStyle/>
          <a:p>
            <a:r>
              <a:rPr lang="en-IE" b="1" dirty="0"/>
              <a:t>Citizens Information: Guide to Entitlements for People with Disabilities </a:t>
            </a:r>
          </a:p>
          <a:p>
            <a:endParaRPr lang="en-IE" dirty="0"/>
          </a:p>
          <a:p>
            <a:endParaRPr lang="en-IE" dirty="0"/>
          </a:p>
        </p:txBody>
      </p:sp>
      <p:pic>
        <p:nvPicPr>
          <p:cNvPr id="8" name="Picture 7">
            <a:extLst>
              <a:ext uri="{FF2B5EF4-FFF2-40B4-BE49-F238E27FC236}">
                <a16:creationId xmlns:a16="http://schemas.microsoft.com/office/drawing/2014/main" id="{0E9B0FFA-0859-4FFB-117D-74E341C20666}"/>
              </a:ext>
            </a:extLst>
          </p:cNvPr>
          <p:cNvPicPr>
            <a:picLocks noChangeAspect="1"/>
          </p:cNvPicPr>
          <p:nvPr/>
        </p:nvPicPr>
        <p:blipFill>
          <a:blip r:embed="rId3"/>
          <a:stretch>
            <a:fillRect/>
          </a:stretch>
        </p:blipFill>
        <p:spPr>
          <a:xfrm>
            <a:off x="2954215" y="2814730"/>
            <a:ext cx="2873829" cy="3614639"/>
          </a:xfrm>
          <a:prstGeom prst="rect">
            <a:avLst/>
          </a:prstGeom>
        </p:spPr>
      </p:pic>
      <p:pic>
        <p:nvPicPr>
          <p:cNvPr id="10" name="Picture 9">
            <a:extLst>
              <a:ext uri="{FF2B5EF4-FFF2-40B4-BE49-F238E27FC236}">
                <a16:creationId xmlns:a16="http://schemas.microsoft.com/office/drawing/2014/main" id="{FB7580DC-ADF5-7EFD-E3ED-D19045447E0D}"/>
              </a:ext>
            </a:extLst>
          </p:cNvPr>
          <p:cNvPicPr>
            <a:picLocks noChangeAspect="1"/>
          </p:cNvPicPr>
          <p:nvPr/>
        </p:nvPicPr>
        <p:blipFill>
          <a:blip r:embed="rId4"/>
          <a:stretch>
            <a:fillRect/>
          </a:stretch>
        </p:blipFill>
        <p:spPr>
          <a:xfrm>
            <a:off x="8162161" y="2824021"/>
            <a:ext cx="2873829" cy="3605348"/>
          </a:xfrm>
          <a:prstGeom prst="rect">
            <a:avLst/>
          </a:prstGeom>
        </p:spPr>
      </p:pic>
    </p:spTree>
    <p:extLst>
      <p:ext uri="{BB962C8B-B14F-4D97-AF65-F5344CB8AC3E}">
        <p14:creationId xmlns:p14="http://schemas.microsoft.com/office/powerpoint/2010/main" val="1822529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7FCD6-F3B0-4271-7473-3AAAEDF1E691}"/>
              </a:ext>
            </a:extLst>
          </p:cNvPr>
          <p:cNvSpPr>
            <a:spLocks noGrp="1"/>
          </p:cNvSpPr>
          <p:nvPr>
            <p:ph type="title"/>
          </p:nvPr>
        </p:nvSpPr>
        <p:spPr/>
        <p:txBody>
          <a:bodyPr/>
          <a:lstStyle/>
          <a:p>
            <a:r>
              <a:rPr lang="en-US" dirty="0"/>
              <a:t>Benefits &amp; Entitlements (B&amp;E) Overview:</a:t>
            </a:r>
            <a:endParaRPr lang="en-IE" dirty="0"/>
          </a:p>
        </p:txBody>
      </p:sp>
      <p:sp>
        <p:nvSpPr>
          <p:cNvPr id="3" name="Content Placeholder 2">
            <a:extLst>
              <a:ext uri="{FF2B5EF4-FFF2-40B4-BE49-F238E27FC236}">
                <a16:creationId xmlns:a16="http://schemas.microsoft.com/office/drawing/2014/main" id="{6AE40EC2-B257-0DC2-A3B5-BC3D530BD117}"/>
              </a:ext>
            </a:extLst>
          </p:cNvPr>
          <p:cNvSpPr>
            <a:spLocks noGrp="1"/>
          </p:cNvSpPr>
          <p:nvPr>
            <p:ph idx="1"/>
          </p:nvPr>
        </p:nvSpPr>
        <p:spPr/>
        <p:txBody>
          <a:bodyPr>
            <a:normAutofit fontScale="92500" lnSpcReduction="10000"/>
          </a:bodyPr>
          <a:lstStyle/>
          <a:p>
            <a:pPr marL="0" indent="0" algn="just">
              <a:buNone/>
            </a:pPr>
            <a:endParaRPr lang="en-US" dirty="0"/>
          </a:p>
          <a:p>
            <a:pPr algn="just"/>
            <a:r>
              <a:rPr lang="en-US" sz="2800" dirty="0"/>
              <a:t>Finances</a:t>
            </a:r>
          </a:p>
          <a:p>
            <a:pPr algn="just"/>
            <a:r>
              <a:rPr lang="en-US" sz="2800" dirty="0"/>
              <a:t>Health</a:t>
            </a:r>
          </a:p>
          <a:p>
            <a:pPr algn="just"/>
            <a:r>
              <a:rPr lang="en-US" sz="2800" dirty="0"/>
              <a:t>Tax relief </a:t>
            </a:r>
          </a:p>
          <a:p>
            <a:pPr algn="just"/>
            <a:r>
              <a:rPr lang="en-US" sz="2800" dirty="0"/>
              <a:t>Education</a:t>
            </a:r>
          </a:p>
          <a:p>
            <a:pPr algn="just"/>
            <a:r>
              <a:rPr lang="en-US" sz="2800" dirty="0"/>
              <a:t>Housing</a:t>
            </a:r>
          </a:p>
          <a:p>
            <a:pPr algn="just"/>
            <a:endParaRPr lang="en-US" dirty="0"/>
          </a:p>
          <a:p>
            <a:pPr marL="0" indent="0" algn="just">
              <a:buNone/>
            </a:pPr>
            <a:r>
              <a:rPr lang="en-US" sz="1500" i="1" dirty="0"/>
              <a:t>!!! = Access to the following can be dependent on income thresholds, specific health needs, specific personal circumstances, and may require additional documentation from medical professionals. </a:t>
            </a:r>
          </a:p>
        </p:txBody>
      </p:sp>
    </p:spTree>
    <p:extLst>
      <p:ext uri="{BB962C8B-B14F-4D97-AF65-F5344CB8AC3E}">
        <p14:creationId xmlns:p14="http://schemas.microsoft.com/office/powerpoint/2010/main" val="2673611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3FC4D-D231-A379-BA48-B3B9C22DC3BD}"/>
              </a:ext>
            </a:extLst>
          </p:cNvPr>
          <p:cNvSpPr>
            <a:spLocks noGrp="1"/>
          </p:cNvSpPr>
          <p:nvPr>
            <p:ph type="title"/>
          </p:nvPr>
        </p:nvSpPr>
        <p:spPr>
          <a:xfrm>
            <a:off x="2592925" y="624110"/>
            <a:ext cx="8911687" cy="776673"/>
          </a:xfrm>
        </p:spPr>
        <p:txBody>
          <a:bodyPr/>
          <a:lstStyle/>
          <a:p>
            <a:r>
              <a:rPr lang="en-IE" u="sng" dirty="0"/>
              <a:t>Finances</a:t>
            </a:r>
          </a:p>
        </p:txBody>
      </p:sp>
      <p:sp>
        <p:nvSpPr>
          <p:cNvPr id="3" name="Content Placeholder 2">
            <a:extLst>
              <a:ext uri="{FF2B5EF4-FFF2-40B4-BE49-F238E27FC236}">
                <a16:creationId xmlns:a16="http://schemas.microsoft.com/office/drawing/2014/main" id="{BA88853C-A4E6-5895-4935-77D616D123B4}"/>
              </a:ext>
            </a:extLst>
          </p:cNvPr>
          <p:cNvSpPr>
            <a:spLocks noGrp="1"/>
          </p:cNvSpPr>
          <p:nvPr>
            <p:ph idx="1"/>
          </p:nvPr>
        </p:nvSpPr>
        <p:spPr>
          <a:xfrm>
            <a:off x="2592925" y="1284051"/>
            <a:ext cx="8915400" cy="5359940"/>
          </a:xfrm>
        </p:spPr>
        <p:txBody>
          <a:bodyPr>
            <a:normAutofit fontScale="92500" lnSpcReduction="20000"/>
          </a:bodyPr>
          <a:lstStyle/>
          <a:p>
            <a:pPr algn="just"/>
            <a:r>
              <a:rPr lang="en-IE" sz="2000" b="1" dirty="0"/>
              <a:t>Carer’s Benefit</a:t>
            </a:r>
          </a:p>
          <a:p>
            <a:pPr lvl="1" algn="just"/>
            <a:r>
              <a:rPr lang="en-IE" sz="1800" dirty="0"/>
              <a:t>is assessed on social insurance contributions/PRSI where carers take leave (or reduce their hours) from employment for up to 2 years for each person cared for who </a:t>
            </a:r>
            <a:r>
              <a:rPr lang="en-US" sz="1800" dirty="0"/>
              <a:t>need continual supervision to avoid danger to themselves, or need continual supervision and frequent assistance throughout the day with normal bodily functions.</a:t>
            </a:r>
            <a:endParaRPr lang="en-IE" sz="1800" dirty="0"/>
          </a:p>
          <a:p>
            <a:pPr lvl="1" algn="just"/>
            <a:r>
              <a:rPr lang="en-IE" sz="1800" dirty="0"/>
              <a:t>May engage in employment for 18.5 hours weekly. </a:t>
            </a:r>
          </a:p>
          <a:p>
            <a:pPr algn="just"/>
            <a:r>
              <a:rPr lang="en-IE" sz="2000" b="1" dirty="0"/>
              <a:t>Carer’s Allowance</a:t>
            </a:r>
          </a:p>
          <a:p>
            <a:pPr lvl="1" algn="just"/>
            <a:r>
              <a:rPr lang="en-IE" sz="1800" dirty="0"/>
              <a:t>Is a means tested weekly allowance </a:t>
            </a:r>
            <a:r>
              <a:rPr lang="en-US" sz="1800" dirty="0"/>
              <a:t>to people who care fulltime for someone because of their age, disability or illness</a:t>
            </a:r>
            <a:endParaRPr lang="en-IE" sz="1800" dirty="0"/>
          </a:p>
          <a:p>
            <a:pPr lvl="1" algn="just"/>
            <a:r>
              <a:rPr lang="en-IE" sz="1800" dirty="0"/>
              <a:t>may qualify for half-rate carers if in receipt of another social welfare payment. May also qualify for Fuel Allowance and free travel. </a:t>
            </a:r>
          </a:p>
          <a:p>
            <a:pPr lvl="1" algn="just"/>
            <a:r>
              <a:rPr lang="en-IE" sz="1800" dirty="0"/>
              <a:t>The carer can engage in up to 18.5 hours of employment. </a:t>
            </a:r>
          </a:p>
          <a:p>
            <a:pPr algn="just"/>
            <a:r>
              <a:rPr lang="en-IE" sz="2000" b="1" dirty="0"/>
              <a:t>Carer’s Leave</a:t>
            </a:r>
          </a:p>
          <a:p>
            <a:pPr lvl="1" algn="just"/>
            <a:r>
              <a:rPr lang="en-IE" sz="1800" dirty="0"/>
              <a:t>An application for leave from employment for up to 2 years </a:t>
            </a:r>
            <a:r>
              <a:rPr lang="en-US" sz="1800" dirty="0"/>
              <a:t>to provide full-time care to a person in need of full-time care</a:t>
            </a:r>
            <a:r>
              <a:rPr lang="en-IE" sz="1800" dirty="0"/>
              <a:t>; minimum period of 13 weeks.</a:t>
            </a:r>
          </a:p>
          <a:p>
            <a:pPr lvl="1" algn="just"/>
            <a:r>
              <a:rPr lang="en-US" sz="1800" dirty="0"/>
              <a:t>Carer’s leave from employment is unpaid but your job will be kept open until your return.</a:t>
            </a:r>
            <a:r>
              <a:rPr lang="en-IE" sz="1800" dirty="0"/>
              <a:t> </a:t>
            </a:r>
          </a:p>
        </p:txBody>
      </p:sp>
    </p:spTree>
    <p:extLst>
      <p:ext uri="{BB962C8B-B14F-4D97-AF65-F5344CB8AC3E}">
        <p14:creationId xmlns:p14="http://schemas.microsoft.com/office/powerpoint/2010/main" val="2701653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8788B-C301-D25F-1A82-A6FCC4F5176E}"/>
              </a:ext>
            </a:extLst>
          </p:cNvPr>
          <p:cNvSpPr>
            <a:spLocks noGrp="1"/>
          </p:cNvSpPr>
          <p:nvPr>
            <p:ph type="title"/>
          </p:nvPr>
        </p:nvSpPr>
        <p:spPr/>
        <p:txBody>
          <a:bodyPr/>
          <a:lstStyle/>
          <a:p>
            <a:r>
              <a:rPr lang="en-IE" u="sng" dirty="0"/>
              <a:t>Finances</a:t>
            </a:r>
            <a:endParaRPr lang="en-IE" dirty="0"/>
          </a:p>
        </p:txBody>
      </p:sp>
      <p:sp>
        <p:nvSpPr>
          <p:cNvPr id="3" name="Content Placeholder 2">
            <a:extLst>
              <a:ext uri="{FF2B5EF4-FFF2-40B4-BE49-F238E27FC236}">
                <a16:creationId xmlns:a16="http://schemas.microsoft.com/office/drawing/2014/main" id="{020C25E4-710E-71C1-AAC1-33A946F0859C}"/>
              </a:ext>
            </a:extLst>
          </p:cNvPr>
          <p:cNvSpPr>
            <a:spLocks noGrp="1"/>
          </p:cNvSpPr>
          <p:nvPr>
            <p:ph idx="1"/>
          </p:nvPr>
        </p:nvSpPr>
        <p:spPr>
          <a:xfrm>
            <a:off x="2589212" y="1361872"/>
            <a:ext cx="8915400" cy="5097294"/>
          </a:xfrm>
        </p:spPr>
        <p:txBody>
          <a:bodyPr>
            <a:normAutofit/>
          </a:bodyPr>
          <a:lstStyle/>
          <a:p>
            <a:pPr algn="just"/>
            <a:r>
              <a:rPr lang="en-IE" sz="2000" b="1" dirty="0"/>
              <a:t>Domiciliary Care Allowance (DCA)</a:t>
            </a:r>
          </a:p>
          <a:p>
            <a:pPr lvl="1" algn="just"/>
            <a:r>
              <a:rPr lang="en-IE" sz="1800" dirty="0"/>
              <a:t>is a non-income related payment for carers if your child has significant developmental needs and requires continuous care and supervision. This payment is made until your child reaches 16 years of age. </a:t>
            </a:r>
          </a:p>
          <a:p>
            <a:pPr lvl="1" algn="just"/>
            <a:r>
              <a:rPr lang="en-US" sz="1800" dirty="0"/>
              <a:t>Medical criteria: a child must have "a </a:t>
            </a:r>
            <a:r>
              <a:rPr lang="en-US" sz="1800" b="1" u="sng" dirty="0"/>
              <a:t>severe</a:t>
            </a:r>
            <a:r>
              <a:rPr lang="en-US" sz="1800" dirty="0"/>
              <a:t> disability requiring continual or continuous care and attention, </a:t>
            </a:r>
            <a:r>
              <a:rPr lang="en-US" sz="1800" b="1" u="sng" dirty="0"/>
              <a:t>substantially</a:t>
            </a:r>
            <a:r>
              <a:rPr lang="en-US" sz="1800" dirty="0"/>
              <a:t> in excess of the care and attention normally required by a child of the same age". Each application is reviewed by a medical assessor. </a:t>
            </a:r>
            <a:endParaRPr lang="en-IE" sz="1800" dirty="0"/>
          </a:p>
          <a:p>
            <a:pPr lvl="1" algn="just"/>
            <a:r>
              <a:rPr lang="en-IE" sz="1800" dirty="0"/>
              <a:t>Gives access to the yearly Carer’s Support Grant automatically and entitlement to a medical card without a means test. </a:t>
            </a:r>
          </a:p>
          <a:p>
            <a:pPr algn="just"/>
            <a:r>
              <a:rPr lang="en-IE" sz="2000" b="1" dirty="0"/>
              <a:t>Household Benefits Package</a:t>
            </a:r>
          </a:p>
          <a:p>
            <a:pPr lvl="1" algn="just"/>
            <a:r>
              <a:rPr lang="en-IE" sz="1800" dirty="0"/>
              <a:t>An allowance to assist </a:t>
            </a:r>
            <a:r>
              <a:rPr lang="en-US" sz="1800" dirty="0"/>
              <a:t>with the cost of electricity or gas bills; also including a free Television License. </a:t>
            </a:r>
            <a:r>
              <a:rPr lang="en-IE" sz="1800" dirty="0"/>
              <a:t>Eligible for those with qualifying social welfare payments; IE, Carer’s Allowance, Disability allowance. </a:t>
            </a:r>
          </a:p>
        </p:txBody>
      </p:sp>
    </p:spTree>
    <p:extLst>
      <p:ext uri="{BB962C8B-B14F-4D97-AF65-F5344CB8AC3E}">
        <p14:creationId xmlns:p14="http://schemas.microsoft.com/office/powerpoint/2010/main" val="3107915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A93F2-BC18-4B03-104C-CEEC4CDE2B65}"/>
              </a:ext>
            </a:extLst>
          </p:cNvPr>
          <p:cNvSpPr>
            <a:spLocks noGrp="1"/>
          </p:cNvSpPr>
          <p:nvPr>
            <p:ph type="title"/>
          </p:nvPr>
        </p:nvSpPr>
        <p:spPr>
          <a:xfrm>
            <a:off x="2592925" y="624110"/>
            <a:ext cx="8911687" cy="721364"/>
          </a:xfrm>
        </p:spPr>
        <p:txBody>
          <a:bodyPr/>
          <a:lstStyle/>
          <a:p>
            <a:r>
              <a:rPr lang="en-IE" u="sng" dirty="0"/>
              <a:t>Finances</a:t>
            </a:r>
          </a:p>
        </p:txBody>
      </p:sp>
      <p:sp>
        <p:nvSpPr>
          <p:cNvPr id="3" name="Content Placeholder 2">
            <a:extLst>
              <a:ext uri="{FF2B5EF4-FFF2-40B4-BE49-F238E27FC236}">
                <a16:creationId xmlns:a16="http://schemas.microsoft.com/office/drawing/2014/main" id="{30A32A3E-394D-7A4F-ABE6-9D8711BF14B1}"/>
              </a:ext>
            </a:extLst>
          </p:cNvPr>
          <p:cNvSpPr>
            <a:spLocks noGrp="1"/>
          </p:cNvSpPr>
          <p:nvPr>
            <p:ph idx="1"/>
          </p:nvPr>
        </p:nvSpPr>
        <p:spPr>
          <a:xfrm>
            <a:off x="2589212" y="1345474"/>
            <a:ext cx="8915400" cy="4565748"/>
          </a:xfrm>
        </p:spPr>
        <p:txBody>
          <a:bodyPr/>
          <a:lstStyle/>
          <a:p>
            <a:r>
              <a:rPr lang="en-US" dirty="0"/>
              <a:t>Disability Allowance</a:t>
            </a:r>
          </a:p>
          <a:p>
            <a:pPr lvl="1"/>
            <a:r>
              <a:rPr lang="en-US" dirty="0"/>
              <a:t>NOTES TO BE COMPLETED</a:t>
            </a:r>
          </a:p>
          <a:p>
            <a:pPr lvl="1"/>
            <a:r>
              <a:rPr lang="en-US" dirty="0"/>
              <a:t>DCA ceases at 16; new application needed for DA. </a:t>
            </a:r>
          </a:p>
          <a:p>
            <a:pPr lvl="1"/>
            <a:r>
              <a:rPr lang="en-US" dirty="0"/>
              <a:t>Criteria; </a:t>
            </a:r>
          </a:p>
          <a:p>
            <a:pPr lvl="2"/>
            <a:r>
              <a:rPr lang="en-US" dirty="0"/>
              <a:t>Injury/physical/mental disability for longer than 1 year. </a:t>
            </a:r>
          </a:p>
          <a:p>
            <a:pPr lvl="2"/>
            <a:r>
              <a:rPr lang="en-US" dirty="0"/>
              <a:t>Substantially restricted from doing work because of a disability. </a:t>
            </a:r>
          </a:p>
          <a:p>
            <a:pPr lvl="2"/>
            <a:r>
              <a:rPr lang="en-US" dirty="0"/>
              <a:t>Pass a means test. </a:t>
            </a:r>
          </a:p>
          <a:p>
            <a:pPr lvl="1"/>
            <a:r>
              <a:rPr lang="en-US" dirty="0"/>
              <a:t>Doctors report to accompany application to evidence satisfying criteria. </a:t>
            </a:r>
          </a:p>
          <a:p>
            <a:pPr lvl="1"/>
            <a:r>
              <a:rPr lang="en-US" dirty="0"/>
              <a:t>Parents income is not taken into account during assessment </a:t>
            </a:r>
          </a:p>
          <a:p>
            <a:pPr lvl="1"/>
            <a:r>
              <a:rPr lang="en-US" dirty="0"/>
              <a:t>Rate €244 weekly with various increases </a:t>
            </a:r>
            <a:r>
              <a:rPr lang="en-US"/>
              <a:t>if applicable. </a:t>
            </a:r>
            <a:endParaRPr lang="en-IE" dirty="0"/>
          </a:p>
        </p:txBody>
      </p:sp>
    </p:spTree>
    <p:extLst>
      <p:ext uri="{BB962C8B-B14F-4D97-AF65-F5344CB8AC3E}">
        <p14:creationId xmlns:p14="http://schemas.microsoft.com/office/powerpoint/2010/main" val="2473627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8C26A-D6AD-7A55-CA77-7623DCA6643A}"/>
              </a:ext>
            </a:extLst>
          </p:cNvPr>
          <p:cNvSpPr>
            <a:spLocks noGrp="1"/>
          </p:cNvSpPr>
          <p:nvPr>
            <p:ph type="title"/>
          </p:nvPr>
        </p:nvSpPr>
        <p:spPr/>
        <p:txBody>
          <a:bodyPr/>
          <a:lstStyle/>
          <a:p>
            <a:r>
              <a:rPr lang="en-IE" u="sng" dirty="0"/>
              <a:t>Finances</a:t>
            </a:r>
            <a:endParaRPr lang="en-IE" dirty="0"/>
          </a:p>
        </p:txBody>
      </p:sp>
      <p:sp>
        <p:nvSpPr>
          <p:cNvPr id="3" name="Content Placeholder 2">
            <a:extLst>
              <a:ext uri="{FF2B5EF4-FFF2-40B4-BE49-F238E27FC236}">
                <a16:creationId xmlns:a16="http://schemas.microsoft.com/office/drawing/2014/main" id="{B9FB7943-A845-FF93-4D06-B6AE61906238}"/>
              </a:ext>
            </a:extLst>
          </p:cNvPr>
          <p:cNvSpPr>
            <a:spLocks noGrp="1"/>
          </p:cNvSpPr>
          <p:nvPr>
            <p:ph idx="1"/>
          </p:nvPr>
        </p:nvSpPr>
        <p:spPr>
          <a:xfrm>
            <a:off x="2592925" y="1442936"/>
            <a:ext cx="8915400" cy="4218562"/>
          </a:xfrm>
        </p:spPr>
        <p:txBody>
          <a:bodyPr>
            <a:normAutofit lnSpcReduction="10000"/>
          </a:bodyPr>
          <a:lstStyle/>
          <a:p>
            <a:pPr algn="just"/>
            <a:r>
              <a:rPr lang="en-US" sz="2000" b="1" dirty="0"/>
              <a:t>Additional Needs Payment</a:t>
            </a:r>
          </a:p>
          <a:p>
            <a:pPr lvl="1" algn="just"/>
            <a:r>
              <a:rPr lang="en-US" sz="1800" dirty="0"/>
              <a:t>A payment in support of social welfare recipients or low-income households to support with an expense that cannot be paid from a weekly income or other sources. </a:t>
            </a:r>
          </a:p>
          <a:p>
            <a:pPr lvl="1" algn="just"/>
            <a:r>
              <a:rPr lang="en-US" sz="1800" dirty="0"/>
              <a:t>It is an income tested payment. </a:t>
            </a:r>
          </a:p>
          <a:p>
            <a:pPr lvl="1" algn="just"/>
            <a:r>
              <a:rPr lang="en-US" sz="1800" dirty="0"/>
              <a:t>EGs: covering increased fuel/electricity costs, essential property repairs, replacement of household appliances, setting up a first home, recurring travel costs associated with hospital appointments, essential child safety equipment etc. Application are via your local Community Welfare Officer. </a:t>
            </a:r>
          </a:p>
          <a:p>
            <a:pPr algn="just"/>
            <a:r>
              <a:rPr lang="en-US" sz="2000" b="1" dirty="0"/>
              <a:t>Money, Advice &amp; Budgeting Service (MABS)</a:t>
            </a:r>
          </a:p>
          <a:p>
            <a:pPr lvl="1" algn="just"/>
            <a:r>
              <a:rPr lang="en-IE" sz="1800" dirty="0"/>
              <a:t>Provides guidance for people on low-income on budgeting. This service is provided by the Citizens Information Board. </a:t>
            </a:r>
          </a:p>
        </p:txBody>
      </p:sp>
    </p:spTree>
    <p:extLst>
      <p:ext uri="{BB962C8B-B14F-4D97-AF65-F5344CB8AC3E}">
        <p14:creationId xmlns:p14="http://schemas.microsoft.com/office/powerpoint/2010/main" val="14425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06B8-3E4C-17D9-0AF1-8C27CA9BE8AE}"/>
              </a:ext>
            </a:extLst>
          </p:cNvPr>
          <p:cNvSpPr>
            <a:spLocks noGrp="1"/>
          </p:cNvSpPr>
          <p:nvPr>
            <p:ph type="title"/>
          </p:nvPr>
        </p:nvSpPr>
        <p:spPr>
          <a:xfrm>
            <a:off x="2592925" y="624110"/>
            <a:ext cx="8911687" cy="757218"/>
          </a:xfrm>
        </p:spPr>
        <p:txBody>
          <a:bodyPr/>
          <a:lstStyle/>
          <a:p>
            <a:r>
              <a:rPr lang="en-IE" u="sng" dirty="0"/>
              <a:t>Health</a:t>
            </a:r>
          </a:p>
        </p:txBody>
      </p:sp>
      <p:sp>
        <p:nvSpPr>
          <p:cNvPr id="3" name="Content Placeholder 2">
            <a:extLst>
              <a:ext uri="{FF2B5EF4-FFF2-40B4-BE49-F238E27FC236}">
                <a16:creationId xmlns:a16="http://schemas.microsoft.com/office/drawing/2014/main" id="{17ED452D-7E66-4F42-3638-03ACA16270E8}"/>
              </a:ext>
            </a:extLst>
          </p:cNvPr>
          <p:cNvSpPr>
            <a:spLocks noGrp="1"/>
          </p:cNvSpPr>
          <p:nvPr>
            <p:ph idx="1"/>
          </p:nvPr>
        </p:nvSpPr>
        <p:spPr>
          <a:xfrm>
            <a:off x="2589212" y="1313234"/>
            <a:ext cx="8915400" cy="4815192"/>
          </a:xfrm>
        </p:spPr>
        <p:txBody>
          <a:bodyPr>
            <a:normAutofit/>
          </a:bodyPr>
          <a:lstStyle/>
          <a:p>
            <a:pPr algn="just"/>
            <a:r>
              <a:rPr lang="en-IE" sz="2000" b="1" noProof="0" dirty="0"/>
              <a:t>Medical Card</a:t>
            </a:r>
          </a:p>
          <a:p>
            <a:pPr lvl="1" algn="just"/>
            <a:r>
              <a:rPr lang="en-IE" sz="1800" noProof="0" dirty="0"/>
              <a:t>A medical card provides free or subsidised public health services for those who qualify, such as GP care and many prescription medicines. It is often based on a means test; however in some instances are provided without a means test. IE approved DCA. </a:t>
            </a:r>
          </a:p>
          <a:p>
            <a:pPr algn="just"/>
            <a:r>
              <a:rPr lang="en-IE" sz="2000" b="1" noProof="0" dirty="0"/>
              <a:t>GP Visit Card</a:t>
            </a:r>
          </a:p>
          <a:p>
            <a:pPr lvl="1" algn="just"/>
            <a:r>
              <a:rPr lang="en-IE" sz="1800" noProof="0" dirty="0"/>
              <a:t>An alternative if one is not eligible for a medical card. It covers GP costs and out of hours GP services. Those eligible for Carer’s Allowance and Carer’s Benefit are also eligible for a GP Visit Card. </a:t>
            </a:r>
          </a:p>
          <a:p>
            <a:pPr algn="just"/>
            <a:r>
              <a:rPr lang="en-IE" sz="2000" b="1" noProof="0" dirty="0"/>
              <a:t>Drug Payment Scheme</a:t>
            </a:r>
          </a:p>
          <a:p>
            <a:pPr lvl="1" algn="just"/>
            <a:r>
              <a:rPr lang="en-US" sz="1800" dirty="0"/>
              <a:t>Under the Drugs Payment Scheme, you and your family only have to pay a maximum of €80 each month for approved prescribed drugs and medicines, and certain appliances. The €80 maximum does not transfer between different pharmacies. </a:t>
            </a:r>
            <a:endParaRPr lang="en-IE" sz="1800" noProof="0" dirty="0"/>
          </a:p>
        </p:txBody>
      </p:sp>
    </p:spTree>
    <p:extLst>
      <p:ext uri="{BB962C8B-B14F-4D97-AF65-F5344CB8AC3E}">
        <p14:creationId xmlns:p14="http://schemas.microsoft.com/office/powerpoint/2010/main" val="2281420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1AD37-584B-8F33-55EC-F97D2511B489}"/>
              </a:ext>
            </a:extLst>
          </p:cNvPr>
          <p:cNvSpPr>
            <a:spLocks noGrp="1"/>
          </p:cNvSpPr>
          <p:nvPr>
            <p:ph type="title"/>
          </p:nvPr>
        </p:nvSpPr>
        <p:spPr>
          <a:xfrm>
            <a:off x="2592925" y="624110"/>
            <a:ext cx="8911687" cy="805856"/>
          </a:xfrm>
        </p:spPr>
        <p:txBody>
          <a:bodyPr/>
          <a:lstStyle/>
          <a:p>
            <a:r>
              <a:rPr lang="en-US" u="sng" dirty="0"/>
              <a:t>Health</a:t>
            </a:r>
            <a:endParaRPr lang="en-IE" u="sng" dirty="0"/>
          </a:p>
        </p:txBody>
      </p:sp>
      <p:sp>
        <p:nvSpPr>
          <p:cNvPr id="3" name="Content Placeholder 2">
            <a:extLst>
              <a:ext uri="{FF2B5EF4-FFF2-40B4-BE49-F238E27FC236}">
                <a16:creationId xmlns:a16="http://schemas.microsoft.com/office/drawing/2014/main" id="{54E2C809-066A-1CA7-F899-4483E81B6EE6}"/>
              </a:ext>
            </a:extLst>
          </p:cNvPr>
          <p:cNvSpPr>
            <a:spLocks noGrp="1"/>
          </p:cNvSpPr>
          <p:nvPr>
            <p:ph idx="1"/>
          </p:nvPr>
        </p:nvSpPr>
        <p:spPr>
          <a:xfrm>
            <a:off x="2589212" y="1332688"/>
            <a:ext cx="8915400" cy="5233481"/>
          </a:xfrm>
        </p:spPr>
        <p:txBody>
          <a:bodyPr>
            <a:normAutofit/>
          </a:bodyPr>
          <a:lstStyle/>
          <a:p>
            <a:pPr algn="just"/>
            <a:r>
              <a:rPr lang="en-IE" sz="2000" b="1" dirty="0"/>
              <a:t>Primary Medical Certificate </a:t>
            </a:r>
          </a:p>
          <a:p>
            <a:pPr lvl="1" algn="just"/>
            <a:r>
              <a:rPr lang="en-IE" sz="1800" dirty="0"/>
              <a:t>Is a document that </a:t>
            </a:r>
            <a:r>
              <a:rPr lang="en-US" sz="1800" dirty="0"/>
              <a:t>you can use to confirm you or a dependent is severely and permanently disabled. Additional criteria apply and applications are done via the Local Health Office. </a:t>
            </a:r>
          </a:p>
          <a:p>
            <a:pPr lvl="1" algn="just"/>
            <a:r>
              <a:rPr lang="en-US" sz="1800" dirty="0"/>
              <a:t>This certificate enables for the application of Disabled Persons Parking Card; this is through the DDIA and the IWA. </a:t>
            </a:r>
          </a:p>
          <a:p>
            <a:pPr algn="just"/>
            <a:r>
              <a:rPr lang="en-IE" sz="2000" b="1" dirty="0"/>
              <a:t>Supple of Nappies Scheme/ Incontinent Nappy Scheme</a:t>
            </a:r>
          </a:p>
          <a:p>
            <a:pPr lvl="1" algn="just"/>
            <a:r>
              <a:rPr lang="en-IE" sz="1800" dirty="0"/>
              <a:t>available for children over 3 years with toileting issues as a result of their developmental needs. Applications can be made to your local Public Health nurse.</a:t>
            </a:r>
          </a:p>
          <a:p>
            <a:pPr algn="just"/>
            <a:r>
              <a:rPr lang="en-IE" sz="2000" b="1" dirty="0"/>
              <a:t>Long-Term Illness scheme</a:t>
            </a:r>
          </a:p>
          <a:p>
            <a:pPr lvl="1" algn="just"/>
            <a:r>
              <a:rPr lang="en-IE" sz="1800" dirty="0"/>
              <a:t>Is a non-means tested scheme where certain </a:t>
            </a:r>
            <a:r>
              <a:rPr lang="en-US" sz="1800" dirty="0"/>
              <a:t>drugs, medicines, and medical and surgical appliances for ongoing treatments, are free for certain conditions. EG of some conditions; </a:t>
            </a:r>
            <a:r>
              <a:rPr lang="en-IE" sz="1800" dirty="0"/>
              <a:t>Epilepsy, Cerebral palsy, Spina bifida, Diabetes, etc. </a:t>
            </a:r>
          </a:p>
          <a:p>
            <a:pPr algn="just"/>
            <a:endParaRPr lang="en-IE" dirty="0"/>
          </a:p>
        </p:txBody>
      </p:sp>
    </p:spTree>
    <p:extLst>
      <p:ext uri="{BB962C8B-B14F-4D97-AF65-F5344CB8AC3E}">
        <p14:creationId xmlns:p14="http://schemas.microsoft.com/office/powerpoint/2010/main" val="603210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D5958-099C-2314-075C-CC11A87A9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34DDA0-2055-C834-B423-83E8C9AA5C1F}"/>
              </a:ext>
            </a:extLst>
          </p:cNvPr>
          <p:cNvSpPr>
            <a:spLocks noGrp="1"/>
          </p:cNvSpPr>
          <p:nvPr>
            <p:ph type="title"/>
          </p:nvPr>
        </p:nvSpPr>
        <p:spPr>
          <a:xfrm>
            <a:off x="2592925" y="624110"/>
            <a:ext cx="8911687" cy="728035"/>
          </a:xfrm>
        </p:spPr>
        <p:txBody>
          <a:bodyPr/>
          <a:lstStyle/>
          <a:p>
            <a:r>
              <a:rPr lang="en-IE" u="sng" dirty="0"/>
              <a:t>Tax Relief</a:t>
            </a:r>
          </a:p>
        </p:txBody>
      </p:sp>
      <p:sp>
        <p:nvSpPr>
          <p:cNvPr id="3" name="Content Placeholder 2">
            <a:extLst>
              <a:ext uri="{FF2B5EF4-FFF2-40B4-BE49-F238E27FC236}">
                <a16:creationId xmlns:a16="http://schemas.microsoft.com/office/drawing/2014/main" id="{EAF6B4D9-721D-3A03-6BF9-70BBDF5E4CEA}"/>
              </a:ext>
            </a:extLst>
          </p:cNvPr>
          <p:cNvSpPr>
            <a:spLocks noGrp="1"/>
          </p:cNvSpPr>
          <p:nvPr>
            <p:ph idx="1"/>
          </p:nvPr>
        </p:nvSpPr>
        <p:spPr>
          <a:xfrm>
            <a:off x="2592925" y="1540188"/>
            <a:ext cx="8915400" cy="4977343"/>
          </a:xfrm>
        </p:spPr>
        <p:txBody>
          <a:bodyPr>
            <a:normAutofit/>
          </a:bodyPr>
          <a:lstStyle/>
          <a:p>
            <a:pPr algn="just"/>
            <a:r>
              <a:rPr lang="en-IE" sz="2000" b="1" dirty="0"/>
              <a:t>Incapacitated Child Tax Credit</a:t>
            </a:r>
          </a:p>
          <a:p>
            <a:pPr lvl="1" algn="just"/>
            <a:r>
              <a:rPr lang="en-IE" sz="1800" dirty="0"/>
              <a:t>For carer’s of children with a permanent physical or mental incapacity. Where the child is unlikely to be able to maintain themselves, even with treatment, medication, therapy etc. </a:t>
            </a:r>
          </a:p>
          <a:p>
            <a:pPr lvl="1" algn="just"/>
            <a:r>
              <a:rPr lang="en-IE" sz="1800" dirty="0"/>
              <a:t>The credit is €3,800 each tax year and is applied for via your local Revenue Office or online. The application needs a doctors certification. </a:t>
            </a:r>
          </a:p>
          <a:p>
            <a:pPr algn="just"/>
            <a:r>
              <a:rPr lang="en-IE" sz="2000" b="1" dirty="0"/>
              <a:t>Home Carer’s Tax Credit</a:t>
            </a:r>
          </a:p>
          <a:p>
            <a:pPr lvl="1" algn="just"/>
            <a:r>
              <a:rPr lang="en-US" sz="1800" dirty="0"/>
              <a:t>Is a tax credit given to married couples/civil partners (who are jointly assessed for tax) where one spouse/civil partner works in the home caring for a dependent person. </a:t>
            </a:r>
          </a:p>
          <a:p>
            <a:pPr lvl="1" algn="just"/>
            <a:r>
              <a:rPr lang="en-IE" sz="1800" dirty="0"/>
              <a:t>Credit of €1,950 if home carer’s own income is less than €7,200. </a:t>
            </a:r>
          </a:p>
          <a:p>
            <a:pPr algn="just"/>
            <a:r>
              <a:rPr lang="en-IE" sz="2000" b="1" dirty="0"/>
              <a:t>Employing a Home Carer Tax Relief</a:t>
            </a:r>
          </a:p>
          <a:p>
            <a:pPr lvl="1" algn="just"/>
            <a:r>
              <a:rPr lang="en-IE" sz="1800" dirty="0"/>
              <a:t>Eligible for those who are </a:t>
            </a:r>
            <a:r>
              <a:rPr lang="en-IE" sz="1800" u="sng" dirty="0"/>
              <a:t>not receiving </a:t>
            </a:r>
            <a:r>
              <a:rPr lang="en-IE" sz="1800" dirty="0"/>
              <a:t>the Incapacitated Child Tax Credit. </a:t>
            </a:r>
          </a:p>
          <a:p>
            <a:pPr algn="just"/>
            <a:endParaRPr lang="en-IE" dirty="0"/>
          </a:p>
        </p:txBody>
      </p:sp>
    </p:spTree>
    <p:extLst>
      <p:ext uri="{BB962C8B-B14F-4D97-AF65-F5344CB8AC3E}">
        <p14:creationId xmlns:p14="http://schemas.microsoft.com/office/powerpoint/2010/main" val="4128857391"/>
      </p:ext>
    </p:extLst>
  </p:cSld>
  <p:clrMapOvr>
    <a:masterClrMapping/>
  </p:clrMapOvr>
</p:sld>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467</TotalTime>
  <Words>2339</Words>
  <Application>Microsoft Office PowerPoint</Application>
  <PresentationFormat>Widescreen</PresentationFormat>
  <Paragraphs>205</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Century Gothic</vt:lpstr>
      <vt:lpstr>Wingdings 3</vt:lpstr>
      <vt:lpstr>Wisp</vt:lpstr>
      <vt:lpstr>CDNT Guide to Benefits &amp; Entitlements </vt:lpstr>
      <vt:lpstr>Benefits &amp; Entitlements (B&amp;E) Overview:</vt:lpstr>
      <vt:lpstr>Finances</vt:lpstr>
      <vt:lpstr>Finances</vt:lpstr>
      <vt:lpstr>Finances</vt:lpstr>
      <vt:lpstr>Finances</vt:lpstr>
      <vt:lpstr>Health</vt:lpstr>
      <vt:lpstr>Health</vt:lpstr>
      <vt:lpstr>Tax Relief</vt:lpstr>
      <vt:lpstr>Tax Relief</vt:lpstr>
      <vt:lpstr>Education</vt:lpstr>
      <vt:lpstr>Housing</vt:lpstr>
      <vt:lpstr>Housing</vt:lpstr>
      <vt:lpstr>Helpful Resources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Nolan</dc:creator>
  <cp:lastModifiedBy>Robert Nolan</cp:lastModifiedBy>
  <cp:revision>12</cp:revision>
  <dcterms:created xsi:type="dcterms:W3CDTF">2025-11-12T14:40:56Z</dcterms:created>
  <dcterms:modified xsi:type="dcterms:W3CDTF">2025-12-10T09:47:05Z</dcterms:modified>
</cp:coreProperties>
</file>